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12" r:id="rId4"/>
  </p:sldMasterIdLst>
  <p:notesMasterIdLst>
    <p:notesMasterId r:id="rId36"/>
  </p:notesMasterIdLst>
  <p:handoutMasterIdLst>
    <p:handoutMasterId r:id="rId37"/>
  </p:handoutMasterIdLst>
  <p:sldIdLst>
    <p:sldId id="257" r:id="rId5"/>
    <p:sldId id="261" r:id="rId6"/>
    <p:sldId id="316" r:id="rId7"/>
    <p:sldId id="309" r:id="rId8"/>
    <p:sldId id="338" r:id="rId9"/>
    <p:sldId id="340" r:id="rId10"/>
    <p:sldId id="295" r:id="rId11"/>
    <p:sldId id="331" r:id="rId12"/>
    <p:sldId id="333" r:id="rId13"/>
    <p:sldId id="342" r:id="rId14"/>
    <p:sldId id="326" r:id="rId15"/>
    <p:sldId id="341" r:id="rId16"/>
    <p:sldId id="329" r:id="rId17"/>
    <p:sldId id="328" r:id="rId18"/>
    <p:sldId id="325" r:id="rId19"/>
    <p:sldId id="323" r:id="rId20"/>
    <p:sldId id="285" r:id="rId21"/>
    <p:sldId id="321" r:id="rId22"/>
    <p:sldId id="318" r:id="rId23"/>
    <p:sldId id="324" r:id="rId24"/>
    <p:sldId id="319" r:id="rId25"/>
    <p:sldId id="337" r:id="rId26"/>
    <p:sldId id="334" r:id="rId27"/>
    <p:sldId id="336" r:id="rId28"/>
    <p:sldId id="335" r:id="rId29"/>
    <p:sldId id="283" r:id="rId30"/>
    <p:sldId id="278" r:id="rId31"/>
    <p:sldId id="284" r:id="rId32"/>
    <p:sldId id="277" r:id="rId33"/>
    <p:sldId id="281" r:id="rId34"/>
    <p:sldId id="282" r:id="rId35"/>
  </p:sldIdLst>
  <p:sldSz cx="12192000" cy="6858000"/>
  <p:notesSz cx="6858000" cy="9144000"/>
  <p:embeddedFontLst>
    <p:embeddedFont>
      <p:font typeface="Wingdings 2" panose="05020102010507070707" pitchFamily="18" charset="2"/>
      <p:regular r:id="rId38"/>
    </p:embeddedFont>
    <p:embeddedFont>
      <p:font typeface="에스코어 드림 4 Regular" panose="020B0503030302020204" pitchFamily="34" charset="-127"/>
      <p:regular r:id="rId39"/>
    </p:embeddedFont>
    <p:embeddedFont>
      <p:font typeface="에스코어 드림 5 Medium" panose="020B0503030302020204" pitchFamily="34" charset="-127"/>
      <p:regular r:id="rId40"/>
    </p:embeddedFont>
    <p:embeddedFont>
      <p:font typeface="에스코어 드림 6 Bold" panose="020B0703030302020204" pitchFamily="34" charset="-127"/>
      <p:bold r:id="rId41"/>
    </p:embeddedFont>
    <p:embeddedFont>
      <p:font typeface="에스코어 드림 7 ExtraBold" panose="020B0803030302020204" pitchFamily="34" charset="-127"/>
      <p:bold r:id="rId42"/>
    </p:embeddedFont>
    <p:embeddedFont>
      <p:font typeface="에스코어 드림 9 Black" panose="020B0A03030302020204" pitchFamily="34" charset="-127"/>
      <p:bold r:id="rId43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B5E"/>
    <a:srgbClr val="BEBEBE"/>
    <a:srgbClr val="FC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1007" autoAdjust="0"/>
  </p:normalViewPr>
  <p:slideViewPr>
    <p:cSldViewPr snapToGrid="0" snapToObjects="1">
      <p:cViewPr varScale="1">
        <p:scale>
          <a:sx n="70" d="100"/>
          <a:sy n="70" d="100"/>
        </p:scale>
        <p:origin x="20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39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"/>
    <dgm:cxn modelId="{55595FD0-8937-A345-9802-5E5341FCD2D8}" type="presOf" srcId="{4D7D34C7-9466-4514-BF51-7396C17436B5}" destId="{529F61D3-444E-4541-AC4F-326FDA9BEAF3}" srcOrd="0" destOrd="0" presId="urn:microsoft.com/office/officeart/2018/5/layout/IconCircleLabelList"/>
    <dgm:cxn modelId="{7F861DF1-B25B-2740-A1B4-F8F3592ED76F}" type="presOf" srcId="{41CDB9B8-E81E-41E7-AE89-8F6EDFC88D92}" destId="{7600CD1A-2D28-4054-8809-838E618A0595}" srcOrd="0" destOrd="0" presId="urn:microsoft.com/office/officeart/2018/5/layout/IconCircleLabelList"/>
    <dgm:cxn modelId="{8383F3FC-472F-5B4E-AAFE-C2C086A74202}" type="presOf" srcId="{8E185869-F0D4-43E2-B08A-2F3E83EE98F3}" destId="{3360347C-5C69-4C15-9A6A-3E9A9E20C3DA}" srcOrd="0" destOrd="0" presId="urn:microsoft.com/office/officeart/2018/5/layout/IconCircleLabelList"/>
    <dgm:cxn modelId="{862FB131-0CB4-894B-AE29-11022EFE2B47}" type="presParOf" srcId="{87B1B46A-CA1D-4445-8579-F40C78A1880B}" destId="{B78F77A9-D452-4F3F-ADF1-08124CDCB940}" srcOrd="0" destOrd="0" presId="urn:microsoft.com/office/officeart/2018/5/layout/IconCircleLabelList"/>
    <dgm:cxn modelId="{AE644977-69A5-0B44-809C-34AA6C7C4916}" type="presParOf" srcId="{B78F77A9-D452-4F3F-ADF1-08124CDCB940}" destId="{223CEBFB-B6C0-4518-9E76-B1250D3AEE20}" srcOrd="0" destOrd="0" presId="urn:microsoft.com/office/officeart/2018/5/layout/IconCircleLabelList"/>
    <dgm:cxn modelId="{C395499F-87EE-6248-B674-E9DCA7C42509}" type="presParOf" srcId="{B78F77A9-D452-4F3F-ADF1-08124CDCB940}" destId="{CEC3BB2D-F9F1-4489-93C4-A156AC3849E7}" srcOrd="1" destOrd="0" presId="urn:microsoft.com/office/officeart/2018/5/layout/IconCircleLabelList"/>
    <dgm:cxn modelId="{F3AD8578-FB1B-E349-8DC1-2F38038CFABF}" type="presParOf" srcId="{B78F77A9-D452-4F3F-ADF1-08124CDCB940}" destId="{99D442A7-5D31-4CD1-A931-5F3D628718C8}" srcOrd="2" destOrd="0" presId="urn:microsoft.com/office/officeart/2018/5/layout/IconCircleLabelList"/>
    <dgm:cxn modelId="{4B299097-E656-4A44-862E-058A32879EAC}" type="presParOf" srcId="{B78F77A9-D452-4F3F-ADF1-08124CDCB940}" destId="{7600CD1A-2D28-4054-8809-838E618A0595}" srcOrd="3" destOrd="0" presId="urn:microsoft.com/office/officeart/2018/5/layout/IconCircleLabelList"/>
    <dgm:cxn modelId="{A3EFC71F-2E28-2045-AA1F-235FCF4645CE}" type="presParOf" srcId="{87B1B46A-CA1D-4445-8579-F40C78A1880B}" destId="{9D599636-89FD-41B5-970D-9F8617BA295C}" srcOrd="1" destOrd="0" presId="urn:microsoft.com/office/officeart/2018/5/layout/IconCircleLabelList"/>
    <dgm:cxn modelId="{6835FAFE-1C11-AA44-9F8E-2F27CFE32F72}" type="presParOf" srcId="{87B1B46A-CA1D-4445-8579-F40C78A1880B}" destId="{E765D845-767A-46E9-BD73-B0B0E82FE9B0}" srcOrd="2" destOrd="0" presId="urn:microsoft.com/office/officeart/2018/5/layout/IconCircleLabelList"/>
    <dgm:cxn modelId="{45DD0D48-BBF8-844B-B70D-0E4A7513D931}" type="presParOf" srcId="{E765D845-767A-46E9-BD73-B0B0E82FE9B0}" destId="{F82A6E7C-4234-4816-9EB8-ED399009E25C}" srcOrd="0" destOrd="0" presId="urn:microsoft.com/office/officeart/2018/5/layout/IconCircleLabelList"/>
    <dgm:cxn modelId="{F2C873C3-ABCF-184E-AC1F-32AEB31B8F38}" type="presParOf" srcId="{E765D845-767A-46E9-BD73-B0B0E82FE9B0}" destId="{8BA5F9BB-3E28-4026-A392-7F4C0A3085E2}" srcOrd="1" destOrd="0" presId="urn:microsoft.com/office/officeart/2018/5/layout/IconCircleLabelList"/>
    <dgm:cxn modelId="{4F02A94F-7C42-F44A-A7ED-B3393FE4117A}" type="presParOf" srcId="{E765D845-767A-46E9-BD73-B0B0E82FE9B0}" destId="{DC8182C7-C8E0-4DAE-B344-FE508B06E860}" srcOrd="2" destOrd="0" presId="urn:microsoft.com/office/officeart/2018/5/layout/IconCircleLabelList"/>
    <dgm:cxn modelId="{9860C53B-19B3-8442-8D1E-D7E6FC1EAF0B}" type="presParOf" srcId="{E765D845-767A-46E9-BD73-B0B0E82FE9B0}" destId="{529F61D3-444E-4541-AC4F-326FDA9BEAF3}" srcOrd="3" destOrd="0" presId="urn:microsoft.com/office/officeart/2018/5/layout/IconCircleLabelList"/>
    <dgm:cxn modelId="{F1B8DAD4-F4C4-F644-93C9-7933E63C11FC}" type="presParOf" srcId="{87B1B46A-CA1D-4445-8579-F40C78A1880B}" destId="{A999AABC-CAD9-4E1C-B78B-2BECA8D43C27}" srcOrd="3" destOrd="0" presId="urn:microsoft.com/office/officeart/2018/5/layout/IconCircleLabelList"/>
    <dgm:cxn modelId="{A268F5B9-69DB-7848-8CF7-7DE6664D10E3}" type="presParOf" srcId="{87B1B46A-CA1D-4445-8579-F40C78A1880B}" destId="{DB99A9BB-B1B8-433F-A4FA-6F31B826EE48}" srcOrd="4" destOrd="0" presId="urn:microsoft.com/office/officeart/2018/5/layout/IconCircleLabelList"/>
    <dgm:cxn modelId="{F7AE1FAB-EA67-454B-B631-873ECE94A994}" type="presParOf" srcId="{DB99A9BB-B1B8-433F-A4FA-6F31B826EE48}" destId="{CA848760-99D5-488A-AFB3-9EA6BD946B87}" srcOrd="0" destOrd="0" presId="urn:microsoft.com/office/officeart/2018/5/layout/IconCircleLabelList"/>
    <dgm:cxn modelId="{7E32E445-5687-2A4D-927B-E7A3E676C703}" type="presParOf" srcId="{DB99A9BB-B1B8-433F-A4FA-6F31B826EE48}" destId="{FD5546ED-1D49-469E-BE29-17C87FAFD7C8}" srcOrd="1" destOrd="0" presId="urn:microsoft.com/office/officeart/2018/5/layout/IconCircleLabelList"/>
    <dgm:cxn modelId="{C2415670-AC05-664C-AD9C-C450D6534A55}" type="presParOf" srcId="{DB99A9BB-B1B8-433F-A4FA-6F31B826EE48}" destId="{408A0B1B-BC17-40DB-A76F-65541C3B4325}" srcOrd="2" destOrd="0" presId="urn:microsoft.com/office/officeart/2018/5/layout/IconCircleLabelList"/>
    <dgm:cxn modelId="{837A6B76-0395-014B-8930-10279071A362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/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45544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503460" y="1109340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1869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sp:txBody>
      <dsp:txXfrm>
        <a:off x="1869" y="2127153"/>
        <a:ext cx="1543359" cy="617343"/>
      </dsp:txXfrm>
    </dsp:sp>
    <dsp:sp modelId="{F82A6E7C-4234-4816-9EB8-ED399009E25C}">
      <dsp:nvSpPr>
        <dsp:cNvPr id="0" name=""/>
        <dsp:cNvSpPr/>
      </dsp:nvSpPr>
      <dsp:spPr>
        <a:xfrm>
          <a:off x="1858992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316908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1815316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sp:txBody>
      <dsp:txXfrm>
        <a:off x="1815316" y="2127153"/>
        <a:ext cx="1543359" cy="617343"/>
      </dsp:txXfrm>
    </dsp:sp>
    <dsp:sp modelId="{CA848760-99D5-488A-AFB3-9EA6BD946B87}">
      <dsp:nvSpPr>
        <dsp:cNvPr id="0" name=""/>
        <dsp:cNvSpPr/>
      </dsp:nvSpPr>
      <dsp:spPr>
        <a:xfrm>
          <a:off x="3672439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151622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3628763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sp:txBody>
      <dsp:txXfrm>
        <a:off x="3628763" y="2127153"/>
        <a:ext cx="1543359" cy="61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sz="2700" kern="1200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1881" y="27241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5611B-2A5D-4A6C-B32B-B0169786079A}" type="datetime1">
              <a:rPr lang="ko-KR" altLang="en-US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2019-12-23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0AA77-87CB-4894-8D47-DDE416DE50DC}" type="slidenum">
              <a:rPr lang="en-US" altLang="ko-KR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‹#›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051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CE3E8F0-1F8A-410B-B431-8EBF6440B317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C4742E2D-76CF-4F6E-900D-B8E97DA78C6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740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kpnews.net/news/articleView.html?idxno=38375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차산업</a:t>
            </a:r>
            <a:r>
              <a:rPr lang="ko-KR" altLang="en-US" dirty="0"/>
              <a:t> 노동력 부족 및 늘어나는 외국인근로자의 가속화 개선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73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2015~2018</a:t>
            </a:r>
            <a:r>
              <a:rPr lang="ko-KR" altLang="en-US" sz="1200" dirty="0"/>
              <a:t>년 사이에</a:t>
            </a:r>
            <a:r>
              <a:rPr lang="en-US" altLang="ko-KR" sz="1200" dirty="0"/>
              <a:t> </a:t>
            </a:r>
            <a:r>
              <a:rPr lang="ko-KR" altLang="en-US" sz="1200" dirty="0"/>
              <a:t>제주도 총인구는 </a:t>
            </a:r>
            <a:r>
              <a:rPr lang="en-US" altLang="ko-KR" sz="1200" dirty="0"/>
              <a:t>60</a:t>
            </a:r>
            <a:r>
              <a:rPr lang="ko-KR" altLang="en-US" sz="1200" dirty="0"/>
              <a:t>만</a:t>
            </a:r>
            <a:r>
              <a:rPr lang="en-US" altLang="ko-KR" sz="1200" dirty="0"/>
              <a:t>-&gt;65</a:t>
            </a:r>
            <a:r>
              <a:rPr lang="ko-KR" altLang="en-US" sz="1200" dirty="0"/>
              <a:t>만으로 증가인구 주거지 구직경로</a:t>
            </a:r>
            <a:r>
              <a:rPr lang="en-US" altLang="ko-KR" sz="1200" dirty="0"/>
              <a:t> </a:t>
            </a:r>
            <a:r>
              <a:rPr lang="ko-KR" altLang="en-US" sz="1200" dirty="0"/>
              <a:t>취업지원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r>
              <a:rPr lang="ko-KR" altLang="en-US" sz="1200" dirty="0"/>
              <a:t>외국인주민과 외국인근로자가 계속해서 늘었다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외국인 주민이 </a:t>
            </a:r>
            <a:r>
              <a:rPr lang="en-US" altLang="ko-KR" sz="1200" dirty="0"/>
              <a:t>1.5</a:t>
            </a:r>
            <a:r>
              <a:rPr lang="ko-KR" altLang="en-US" sz="1200" dirty="0"/>
              <a:t>만명</a:t>
            </a:r>
            <a:r>
              <a:rPr lang="en-US" altLang="ko-KR" sz="1200" dirty="0"/>
              <a:t>-&gt;2.5</a:t>
            </a:r>
            <a:r>
              <a:rPr lang="ko-KR" altLang="en-US" sz="1200" dirty="0"/>
              <a:t>만명으로 증가</a:t>
            </a:r>
            <a:endParaRPr lang="en-US" altLang="ko-KR" sz="1200" dirty="0"/>
          </a:p>
          <a:p>
            <a:r>
              <a:rPr lang="ko-KR" altLang="en-US" sz="1200" dirty="0"/>
              <a:t>외국인 주민에서 외국인 근로자도 </a:t>
            </a:r>
            <a:r>
              <a:rPr lang="en-US" altLang="ko-KR" sz="1200" dirty="0"/>
              <a:t>6</a:t>
            </a:r>
            <a:r>
              <a:rPr lang="ko-KR" altLang="en-US" sz="1200" dirty="0"/>
              <a:t>천</a:t>
            </a:r>
            <a:r>
              <a:rPr lang="en-US" altLang="ko-KR" sz="1200" dirty="0"/>
              <a:t>-&gt;1</a:t>
            </a:r>
            <a:r>
              <a:rPr lang="ko-KR" altLang="en-US" sz="1200" dirty="0"/>
              <a:t>만명으로 증가</a:t>
            </a:r>
            <a:endParaRPr lang="en-US" altLang="ko-KR" sz="1200" dirty="0"/>
          </a:p>
          <a:p>
            <a:r>
              <a:rPr lang="en-US" altLang="ko-KR" sz="1200" dirty="0"/>
              <a:t>KOSIS </a:t>
            </a:r>
            <a:r>
              <a:rPr lang="ko-KR" altLang="en-US" sz="1200" dirty="0" err="1"/>
              <a:t>국가통계포털</a:t>
            </a:r>
            <a:br>
              <a:rPr lang="en-US" altLang="ko-KR" sz="1200" dirty="0"/>
            </a:br>
            <a:r>
              <a:rPr lang="ko-KR" altLang="en-US" sz="1200" dirty="0"/>
              <a:t>시도별</a:t>
            </a:r>
            <a:r>
              <a:rPr lang="en-US" altLang="ko-KR" sz="1200" dirty="0"/>
              <a:t>_</a:t>
            </a:r>
            <a:r>
              <a:rPr lang="ko-KR" altLang="en-US" sz="1200" dirty="0"/>
              <a:t>외국인주민</a:t>
            </a:r>
            <a:r>
              <a:rPr lang="en-US" altLang="ko-KR" sz="1200" dirty="0"/>
              <a:t>_</a:t>
            </a:r>
            <a:r>
              <a:rPr lang="ko-KR" altLang="en-US" sz="1200" dirty="0"/>
              <a:t>현황</a:t>
            </a:r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07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제주도 내 외국인 유입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외국인 근로자 추이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점점 증가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주민</a:t>
            </a:r>
            <a:r>
              <a:rPr kumimoji="1" lang="en-US" altLang="ko-KR" sz="1200" dirty="0"/>
              <a:t>) (</a:t>
            </a:r>
            <a:r>
              <a:rPr kumimoji="1" lang="ko-KR" altLang="en-US" sz="1200" dirty="0"/>
              <a:t>외국인 근로자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막대그래프</a:t>
            </a:r>
            <a:r>
              <a:rPr kumimoji="1" lang="en-US" altLang="ko-KR" sz="1200" dirty="0"/>
              <a:t>(2015~2018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내에서 근로자 비중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파이그래프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최근데이터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-&gt; </a:t>
            </a:r>
            <a:r>
              <a:rPr kumimoji="1" lang="ko-KR" altLang="en-US" sz="1200" dirty="0"/>
              <a:t>꾸준히 증가하는 외국인 인력</a:t>
            </a:r>
          </a:p>
          <a:p>
            <a:endParaRPr lang="en-US" altLang="ko-KR" dirty="0"/>
          </a:p>
          <a:p>
            <a:r>
              <a:rPr lang="ko-KR" altLang="en-US" dirty="0"/>
              <a:t>나머지 회색 부분</a:t>
            </a:r>
            <a:r>
              <a:rPr lang="en-US" altLang="ko-KR" dirty="0"/>
              <a:t>: </a:t>
            </a:r>
            <a:r>
              <a:rPr lang="ko-KR" altLang="en-US" dirty="0"/>
              <a:t>결혼이민자</a:t>
            </a:r>
            <a:r>
              <a:rPr lang="en-US" altLang="ko-KR" dirty="0"/>
              <a:t>+</a:t>
            </a:r>
            <a:r>
              <a:rPr lang="ko-KR" altLang="en-US" dirty="0"/>
              <a:t>유학생</a:t>
            </a:r>
            <a:r>
              <a:rPr lang="en-US" altLang="ko-KR" dirty="0"/>
              <a:t>+</a:t>
            </a:r>
            <a:r>
              <a:rPr lang="ko-KR" altLang="en-US" dirty="0"/>
              <a:t>외국국적동포</a:t>
            </a:r>
            <a:r>
              <a:rPr lang="en-US" altLang="ko-KR" dirty="0"/>
              <a:t>+</a:t>
            </a:r>
            <a:r>
              <a:rPr lang="ko-KR" altLang="en-US" dirty="0"/>
              <a:t>기타</a:t>
            </a:r>
            <a:r>
              <a:rPr lang="en-US" altLang="ko-KR" dirty="0"/>
              <a:t>(</a:t>
            </a:r>
            <a:r>
              <a:rPr lang="ko-KR" altLang="en-US" dirty="0" err="1"/>
              <a:t>불법체류자포함</a:t>
            </a:r>
            <a:r>
              <a:rPr lang="en-US" altLang="ko-KR" dirty="0"/>
              <a:t>) – </a:t>
            </a:r>
            <a:r>
              <a:rPr lang="ko-KR" altLang="en-US" dirty="0"/>
              <a:t>기타가 증가하고 있는 정보는 필요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975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/>
              <a:t>제주도 내 외국인근로자의 대부분이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남성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“20-39</a:t>
            </a:r>
            <a:r>
              <a:rPr kumimoji="1" lang="ko-KR" altLang="en-US" b="1" dirty="0"/>
              <a:t>세</a:t>
            </a:r>
            <a:r>
              <a:rPr kumimoji="1" lang="en-US" altLang="ko-KR" b="1" dirty="0"/>
              <a:t>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성비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75%,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여자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25%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(2018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기준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남자가 여자의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증가율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여자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42%,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21% :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1"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20-29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43%,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30-39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39%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431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제주도 내 외국인 유입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외국인 근로자 추이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점점 증가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주민</a:t>
            </a:r>
            <a:r>
              <a:rPr kumimoji="1" lang="en-US" altLang="ko-KR" sz="1200" dirty="0"/>
              <a:t>) (</a:t>
            </a:r>
            <a:r>
              <a:rPr kumimoji="1" lang="ko-KR" altLang="en-US" sz="1200" dirty="0"/>
              <a:t>외국인 근로자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막대그래프</a:t>
            </a:r>
            <a:r>
              <a:rPr kumimoji="1" lang="en-US" altLang="ko-KR" sz="1200" dirty="0"/>
              <a:t>(2015~2018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내에서 근로자 비중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파이그래프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최근데이터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-&gt; </a:t>
            </a:r>
            <a:r>
              <a:rPr kumimoji="1" lang="ko-KR" altLang="en-US" sz="1200" dirty="0"/>
              <a:t>꾸준히 증가하는 외국인 인력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4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2014~2018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읍면동별</a:t>
            </a:r>
            <a:r>
              <a:rPr lang="ko-KR" altLang="en-US" sz="1200" dirty="0"/>
              <a:t> 외국인수</a:t>
            </a:r>
            <a:endParaRPr lang="en-US" altLang="ko-KR" sz="1200" dirty="0"/>
          </a:p>
          <a:p>
            <a:r>
              <a:rPr lang="ko-KR" altLang="en-US" sz="1200" dirty="0"/>
              <a:t>제주도에는 총 </a:t>
            </a:r>
            <a:r>
              <a:rPr lang="en-US" altLang="ko-KR" sz="1200" dirty="0"/>
              <a:t>43</a:t>
            </a:r>
            <a:r>
              <a:rPr lang="ko-KR" altLang="en-US" sz="1200" dirty="0"/>
              <a:t>개의 읍</a:t>
            </a:r>
            <a:r>
              <a:rPr lang="en-US" altLang="ko-KR" sz="1200" dirty="0"/>
              <a:t>/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동이 존재함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*</a:t>
            </a:r>
            <a:r>
              <a:rPr lang="ko-KR" altLang="en-US" sz="1200" b="1" dirty="0">
                <a:solidFill>
                  <a:srgbClr val="FF0000"/>
                </a:solidFill>
              </a:rPr>
              <a:t>아래 내용은 </a:t>
            </a:r>
            <a:r>
              <a:rPr lang="en-US" altLang="ko-KR" sz="1200" b="1" dirty="0">
                <a:solidFill>
                  <a:srgbClr val="FF0000"/>
                </a:solidFill>
              </a:rPr>
              <a:t>2018</a:t>
            </a:r>
            <a:r>
              <a:rPr lang="ko-KR" altLang="en-US" sz="1200" b="1" dirty="0">
                <a:solidFill>
                  <a:srgbClr val="FF0000"/>
                </a:solidFill>
              </a:rPr>
              <a:t>년 기준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동네별로 평균 </a:t>
            </a:r>
            <a:r>
              <a:rPr lang="en-US" altLang="ko-KR" sz="1200" dirty="0"/>
              <a:t>578</a:t>
            </a:r>
            <a:r>
              <a:rPr lang="ko-KR" altLang="en-US" sz="1200" dirty="0"/>
              <a:t>명이 거주</a:t>
            </a:r>
            <a:endParaRPr lang="en-US" altLang="ko-KR" sz="1200" dirty="0"/>
          </a:p>
          <a:p>
            <a:r>
              <a:rPr lang="ko-KR" altLang="en-US" sz="1200" dirty="0"/>
              <a:t>제주도 전체에서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제주시 </a:t>
            </a:r>
            <a:r>
              <a:rPr lang="ko-KR" altLang="en-US" sz="1200" dirty="0" err="1"/>
              <a:t>한림읍</a:t>
            </a:r>
            <a:r>
              <a:rPr lang="en-US" altLang="ko-KR" sz="1200" dirty="0"/>
              <a:t>’</a:t>
            </a:r>
            <a:r>
              <a:rPr lang="ko-KR" altLang="en-US" sz="1200" dirty="0"/>
              <a:t>에 가장 밀집 </a:t>
            </a:r>
            <a:r>
              <a:rPr lang="en-US" altLang="ko-KR" sz="1200" dirty="0"/>
              <a:t>(3,600</a:t>
            </a:r>
            <a:r>
              <a:rPr lang="ko-KR" altLang="en-US" sz="1200" dirty="0"/>
              <a:t>여명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/>
              <a:t>‘</a:t>
            </a:r>
            <a:r>
              <a:rPr lang="ko-KR" altLang="en-US" sz="1200" dirty="0"/>
              <a:t>제주시 </a:t>
            </a:r>
            <a:r>
              <a:rPr lang="ko-KR" altLang="en-US" sz="1200" dirty="0" err="1"/>
              <a:t>한림읍</a:t>
            </a:r>
            <a:r>
              <a:rPr lang="en-US" altLang="ko-KR" sz="1200" dirty="0"/>
              <a:t>’</a:t>
            </a:r>
            <a:r>
              <a:rPr lang="ko-KR" altLang="en-US" sz="1200" dirty="0"/>
              <a:t>을 제외하고</a:t>
            </a:r>
            <a:r>
              <a:rPr lang="en-US" altLang="ko-KR" sz="1200" dirty="0"/>
              <a:t>, 1,000</a:t>
            </a:r>
            <a:r>
              <a:rPr lang="ko-KR" altLang="en-US" sz="1200" dirty="0"/>
              <a:t>명 이상인 지역</a:t>
            </a:r>
            <a:endParaRPr lang="en-US" altLang="ko-KR" sz="1200" dirty="0"/>
          </a:p>
          <a:p>
            <a:r>
              <a:rPr lang="ko-KR" altLang="en-US" sz="1200" dirty="0"/>
              <a:t>제주시에서는 </a:t>
            </a:r>
            <a:r>
              <a:rPr lang="en-US" altLang="ko-KR" sz="1200" dirty="0"/>
              <a:t>[</a:t>
            </a:r>
            <a:r>
              <a:rPr lang="ko-KR" altLang="en-US" sz="1200" dirty="0" err="1"/>
              <a:t>애월읍</a:t>
            </a:r>
            <a:r>
              <a:rPr lang="en-US" altLang="ko-KR" sz="1200" dirty="0"/>
              <a:t>, </a:t>
            </a:r>
            <a:r>
              <a:rPr lang="ko-KR" altLang="en-US" sz="1200" dirty="0"/>
              <a:t>연동</a:t>
            </a:r>
            <a:r>
              <a:rPr lang="en-US" altLang="ko-KR" sz="1200" dirty="0"/>
              <a:t>, </a:t>
            </a:r>
            <a:r>
              <a:rPr lang="ko-KR" altLang="en-US" sz="1200" dirty="0"/>
              <a:t>노형동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아라동</a:t>
            </a:r>
            <a:r>
              <a:rPr lang="en-US" altLang="ko-KR" sz="1200" dirty="0"/>
              <a:t>] </a:t>
            </a:r>
          </a:p>
          <a:p>
            <a:r>
              <a:rPr lang="en-US" altLang="ko-KR" sz="1200" i="1" dirty="0"/>
              <a:t>-&gt; </a:t>
            </a:r>
            <a:r>
              <a:rPr lang="ko-KR" altLang="en-US" sz="1200" i="1" dirty="0"/>
              <a:t>제주시에서</a:t>
            </a:r>
            <a:endParaRPr lang="en-US" altLang="ko-KR" sz="1200" i="1" dirty="0"/>
          </a:p>
          <a:p>
            <a:r>
              <a:rPr lang="en-US" altLang="ko-KR" sz="1200" i="1" dirty="0"/>
              <a:t>	2</a:t>
            </a:r>
            <a:r>
              <a:rPr lang="ko-KR" altLang="en-US" sz="1200" i="1" dirty="0"/>
              <a:t>등 노형동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붙어있는 진한 주황색 두 개중에 왼쪽 </a:t>
            </a:r>
            <a:r>
              <a:rPr lang="en-US" altLang="ko-KR" sz="1200" i="1" dirty="0"/>
              <a:t>2221</a:t>
            </a:r>
            <a:r>
              <a:rPr lang="ko-KR" altLang="en-US" sz="1200" i="1" dirty="0"/>
              <a:t>명</a:t>
            </a:r>
            <a:endParaRPr lang="en-US" altLang="ko-KR" sz="1200" i="1" dirty="0"/>
          </a:p>
          <a:p>
            <a:r>
              <a:rPr lang="en-US" altLang="ko-KR" sz="1200" i="1" dirty="0"/>
              <a:t>	3</a:t>
            </a:r>
            <a:r>
              <a:rPr lang="ko-KR" altLang="en-US" sz="1200" i="1" dirty="0"/>
              <a:t>등 연동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붙어있는 진한 주황색 두 개중에 오른쪽 </a:t>
            </a:r>
            <a:r>
              <a:rPr lang="en-US" altLang="ko-KR" sz="1200" i="1" dirty="0"/>
              <a:t>1820</a:t>
            </a:r>
            <a:r>
              <a:rPr lang="ko-KR" altLang="en-US" sz="1200" i="1" dirty="0"/>
              <a:t>명</a:t>
            </a:r>
            <a:endParaRPr lang="en-US" altLang="ko-KR" sz="1200" i="1" dirty="0"/>
          </a:p>
          <a:p>
            <a:r>
              <a:rPr lang="en-US" altLang="ko-KR" sz="1200" i="1" dirty="0"/>
              <a:t>	4</a:t>
            </a:r>
            <a:r>
              <a:rPr lang="ko-KR" altLang="en-US" sz="1200" i="1" dirty="0"/>
              <a:t>등 서귀포 </a:t>
            </a:r>
            <a:r>
              <a:rPr lang="ko-KR" altLang="en-US" sz="1200" i="1" dirty="0" err="1"/>
              <a:t>대정읍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, </a:t>
            </a:r>
            <a:r>
              <a:rPr lang="ko-KR" altLang="en-US" sz="1200" i="1" dirty="0"/>
              <a:t>서귀포 성산읍 </a:t>
            </a:r>
            <a:r>
              <a:rPr lang="en-US" altLang="ko-KR" sz="1200" i="1" dirty="0"/>
              <a:t>1730</a:t>
            </a:r>
            <a:r>
              <a:rPr lang="ko-KR" altLang="en-US" sz="1200" i="1" dirty="0"/>
              <a:t>명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 err="1"/>
              <a:t>아라동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중앙에 좀 넓은 지역 좀 진한 주황색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 err="1"/>
              <a:t>한림읍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빨간 지역 바로 옆에 좀 진한 주황색</a:t>
            </a:r>
            <a:endParaRPr lang="en-US" altLang="ko-KR" sz="1200" i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523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항목</a:t>
            </a:r>
            <a:r>
              <a:rPr lang="ko-KR" altLang="en-US" dirty="0"/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응답결과</a:t>
            </a:r>
            <a:r>
              <a:rPr lang="ko-KR" altLang="en-US" dirty="0"/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공공직업 알선기관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17.5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민간직업 알선기관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34.2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대중매체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39.8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5.4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친척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친구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동료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56.9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19.3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외국인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동포 지원 단체 및 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18.7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0.6</a:t>
            </a:r>
            <a:r>
              <a:rPr lang="ko-KR" altLang="en-US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5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9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753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도내 존재하는 구직</a:t>
            </a:r>
            <a:r>
              <a:rPr lang="en-US" altLang="ko-KR" sz="1200" dirty="0"/>
              <a:t>/</a:t>
            </a:r>
            <a:r>
              <a:rPr lang="ko-KR" altLang="en-US" sz="1200" dirty="0"/>
              <a:t>고용관련 외국인 지원센터는 </a:t>
            </a:r>
            <a:r>
              <a:rPr lang="en-US" altLang="ko-KR" sz="1200" dirty="0"/>
              <a:t>1</a:t>
            </a:r>
            <a:r>
              <a:rPr lang="ko-KR" altLang="en-US" sz="1200" dirty="0"/>
              <a:t>곳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취업을 도와주지는 않음</a:t>
            </a:r>
            <a:r>
              <a:rPr lang="en-US" altLang="ko-KR" sz="1200" dirty="0"/>
              <a:t>. </a:t>
            </a:r>
            <a:r>
              <a:rPr lang="ko-KR" altLang="en-US" sz="1200" dirty="0"/>
              <a:t>여전히 일자리 탐색이 어렵다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41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년 시범사업 이후 가파른 증가세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인력 부족 현상 해결엔 역부족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필수 준수지침으로 노동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환경 개선 출처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: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한국농정신문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(http://www.ikpnews.net)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제도가 잘 정착된다면 불법체류자를 고용하고 있는 농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어촌의 현실을 억제할 수 있다는 장점이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그러나 동시에 이 제도가 잘 정착하지 못한다면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대규모 불법이주노동자 양산이라는 미국 브라세로 프로그램의 실패를 반복할 수 있다는 우려도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아울러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제도에 대한 홍보가 덜 되어 아직 이 제도를 잘 모르는 지자체나 농어가가 있으며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프로그램과 지침에 대한 이해가 부족한 부분도 발견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사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업주들은 주된 애로사항으로 계절근로자들과 의사소통이 어려움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(44.2%)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과 월급에 대한 부담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(33.0%)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을 손꼽았다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그리고 건의사항으로 고 용기간 연장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(71.3%),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숙박비 유상화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(17.5%),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배정인원 확대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(11.2%)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를 제시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제주도 농촌지역에서는 외국인 근로자의 충원율은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26%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가운데 합법 외국인은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9.6%,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미등록 외국인은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16.2%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로 조사되었다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한편 국내외인력을 막론한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총인력부족률은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12.9%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정도였다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그러므로 제주도에서 계절근로자제도를 합리적으로 운영한다면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제주도 농촌지역에서의 불법체류자의 합법화를 유도할 수 있고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농촌 일손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계절근로자의 연령은 만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세에서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55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 이하로 제한하고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결혼이민자의 부모 등 가족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(F-1-5)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은 만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세이상도 가능하다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이들에게 부여되는 비자는 단기취업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(C-4, 90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일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단수 또는 더블비자이다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지방자치단체가 필요에 따라 단수비자 또는 더블비자를 선택하여 신청할 수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단수비자는 비자발급일부터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개월 이내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회 입국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더블비자는 비자발급일부터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6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개월 이내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회 입국이 가능하다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계절근로자 </a:t>
            </a:r>
            <a:r>
              <a:rPr lang="en-US" altLang="ko-KR" dirty="0"/>
              <a:t>50</a:t>
            </a:r>
            <a:r>
              <a:rPr lang="ko-KR" altLang="en-US" dirty="0"/>
              <a:t>명 당 </a:t>
            </a:r>
            <a:r>
              <a:rPr lang="en-US" altLang="ko-KR" dirty="0"/>
              <a:t>1</a:t>
            </a:r>
            <a:r>
              <a:rPr lang="ko-KR" altLang="en-US" dirty="0"/>
              <a:t>명의 담당 공무원을 배치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55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03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80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입국자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19, 200, 1086, 2822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명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이탈자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0, 4, 18, 93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명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8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요약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인력 부족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857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9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중국어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베트남어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태국어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순위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영어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030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440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52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07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17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2012-2017 </a:t>
            </a:r>
            <a:r>
              <a:rPr lang="ko-KR" altLang="en-US" dirty="0"/>
              <a:t>전년도대비 인구 증가</a:t>
            </a:r>
            <a:r>
              <a:rPr lang="en-US" altLang="ko-KR" dirty="0"/>
              <a:t>. </a:t>
            </a:r>
            <a:r>
              <a:rPr lang="ko-KR" altLang="en-US" dirty="0"/>
              <a:t>근데 도민보다 외국인의 증가수가 높다 </a:t>
            </a:r>
            <a:r>
              <a:rPr lang="en-US" altLang="ko-KR" dirty="0"/>
              <a:t>-&gt; </a:t>
            </a:r>
            <a:r>
              <a:rPr lang="ko-KR" altLang="en-US" dirty="0"/>
              <a:t>도내 외국인 비율 급격히 증가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71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41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34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도내에서 가장 많은 비율을 차지하는 상위 </a:t>
            </a:r>
            <a:r>
              <a:rPr lang="en-US" altLang="ko-KR" dirty="0"/>
              <a:t>5</a:t>
            </a:r>
            <a:r>
              <a:rPr lang="ko-KR" altLang="en-US" dirty="0"/>
              <a:t>개의 업종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차 산업</a:t>
            </a:r>
            <a:r>
              <a:rPr lang="en-US" altLang="ko-KR" dirty="0"/>
              <a:t>: </a:t>
            </a:r>
            <a:r>
              <a:rPr lang="ko-KR" altLang="en-US" dirty="0"/>
              <a:t>농업 어업 임업</a:t>
            </a:r>
            <a:r>
              <a:rPr lang="en-US" altLang="ko-KR" dirty="0"/>
              <a:t>. </a:t>
            </a:r>
            <a:r>
              <a:rPr lang="ko-KR" altLang="en-US" dirty="0"/>
              <a:t>도내에선 </a:t>
            </a:r>
            <a:r>
              <a:rPr lang="en-US" altLang="ko-KR" dirty="0"/>
              <a:t>3</a:t>
            </a:r>
            <a:r>
              <a:rPr lang="ko-KR" altLang="en-US" dirty="0"/>
              <a:t>번째 크기의 규모</a:t>
            </a:r>
            <a:r>
              <a:rPr lang="en-US" altLang="ko-KR" dirty="0"/>
              <a:t>(3</a:t>
            </a:r>
            <a:r>
              <a:rPr lang="ko-KR" altLang="en-US" dirty="0"/>
              <a:t>개년</a:t>
            </a:r>
            <a:r>
              <a:rPr lang="en-US" altLang="ko-KR" dirty="0"/>
              <a:t>).</a:t>
            </a:r>
            <a:br>
              <a:rPr lang="en-US" altLang="ko-KR" dirty="0"/>
            </a:br>
            <a:r>
              <a:rPr lang="ko-KR" altLang="en-US" sz="1200" dirty="0"/>
              <a:t>제주도는 </a:t>
            </a:r>
            <a:r>
              <a:rPr lang="ko-KR" altLang="en-US" sz="1200" dirty="0" err="1"/>
              <a:t>지역내총생산</a:t>
            </a:r>
            <a:r>
              <a:rPr lang="en-US" altLang="ko-KR" sz="1200" dirty="0"/>
              <a:t>(GRDP)</a:t>
            </a:r>
            <a:r>
              <a:rPr lang="ko-KR" altLang="en-US" sz="1200" dirty="0"/>
              <a:t> 매년 증가하고 있고</a:t>
            </a:r>
            <a:r>
              <a:rPr lang="en-US" altLang="ko-KR" sz="1200" dirty="0"/>
              <a:t>, 1</a:t>
            </a:r>
            <a:r>
              <a:rPr lang="ko-KR" altLang="en-US" sz="1200" dirty="0"/>
              <a:t>차산업의 총 생산금액도 매년 증가</a:t>
            </a:r>
            <a:endParaRPr lang="en-US" altLang="ko-KR" sz="1200" dirty="0"/>
          </a:p>
          <a:p>
            <a:r>
              <a:rPr lang="ko-KR" altLang="en-US" sz="1200" dirty="0"/>
              <a:t>과거에 비해 </a:t>
            </a:r>
            <a:r>
              <a:rPr lang="ko-KR" altLang="en-US" sz="1200" dirty="0" err="1"/>
              <a:t>지역내총생산</a:t>
            </a:r>
            <a:r>
              <a:rPr lang="ko-KR" altLang="en-US" sz="1200" dirty="0"/>
              <a:t> 중에서 </a:t>
            </a:r>
            <a:r>
              <a:rPr lang="en-US" altLang="ko-KR" sz="1200" dirty="0"/>
              <a:t>1</a:t>
            </a:r>
            <a:r>
              <a:rPr lang="ko-KR" altLang="en-US" sz="1200" dirty="0"/>
              <a:t>차산업이 차지하는 비중이 줄어들고 있으나</a:t>
            </a:r>
            <a:endParaRPr lang="en-US" altLang="ko-KR" sz="1200" dirty="0"/>
          </a:p>
          <a:p>
            <a:r>
              <a:rPr lang="ko-KR" altLang="en-US" sz="1200" dirty="0"/>
              <a:t>아직까지 도내에서는 세번째로 차지하는 비중이 크다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2015 10.12%, 2016 9.391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0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27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961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47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AE64A502-BC05-4A5A-B75C-D0A5F6073B19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723FC-76D3-4274-A443-F784767007B6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E5522-4FDD-45D1-AD6E-17587DAAAE46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FCD09-D6E6-4392-BF22-C2F19BD1BC9E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514" y="356653"/>
            <a:ext cx="10571998" cy="97045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15E65-589F-4AD0-B133-984724542C7D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79DF-5FB6-40B9-8F47-C59C5F529E42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  <a:lvl2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2pPr>
            <a:lvl3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3pPr>
            <a:lvl4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4pPr>
            <a:lvl5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8AAA7299-F69D-478E-95EE-2E88C5979280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63CB4-8DED-4BEE-897F-87F954CE7F79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C5122-98D5-40B4-A28D-DA7855E530EC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DD51A-8838-4C10-8BF8-5A994C6BC583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AF246-3890-4988-9671-37FDDD40C1C2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09122-265D-42E3-A4B4-CC66092B09F2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E21937-D660-4E57-939F-667076E94609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9077D50-3931-498F-BD2A-4C230448F4E9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1514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BC361F95-FD4B-4FF9-8F7F-B4DABF925C32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에스코어 드림 9 Black" panose="020B0A03030302020204" pitchFamily="34" charset="-127"/>
          <a:ea typeface="에스코어 드림 9 Black" panose="020B0A03030302020204" pitchFamily="34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ejuilbo.net/news/articleView.html?idxno=13333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jusori.net/news/articleView.html?idxno=194520" TargetMode="External"/><Relationship Id="rId5" Type="http://schemas.openxmlformats.org/officeDocument/2006/relationships/image" Target="../media/image4.tmp"/><Relationship Id="rId4" Type="http://schemas.openxmlformats.org/officeDocument/2006/relationships/hyperlink" Target="https://www.yna.co.kr/view/AKR20190417064100002" TargetMode="External"/><Relationship Id="rId9" Type="http://schemas.openxmlformats.org/officeDocument/2006/relationships/image" Target="../media/image6.tm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제주도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</a:t>
            </a:r>
            <a:b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근로자 현황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ko-KR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강영훈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김호경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정규진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2012~2017 </a:t>
            </a:r>
            <a:r>
              <a:rPr lang="ko-KR" altLang="en-US" sz="2000" dirty="0">
                <a:solidFill>
                  <a:schemeClr val="bg1"/>
                </a:solidFill>
              </a:rPr>
              <a:t>제주도 고령화 추이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432703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고령인구비율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78DB714-AE75-4D80-82EE-F815A00E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고령화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177C6-1F10-4002-9C69-400D6CE3F77C}"/>
              </a:ext>
            </a:extLst>
          </p:cNvPr>
          <p:cNvSpPr txBox="1"/>
          <p:nvPr/>
        </p:nvSpPr>
        <p:spPr>
          <a:xfrm>
            <a:off x="1478785" y="2465765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2012~2017</a:t>
            </a:r>
            <a:r>
              <a:rPr lang="ko-KR" altLang="en-US" sz="1600" b="1" dirty="0"/>
              <a:t>년 제주도 인구 고령화 추이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CEC22-9225-451D-886B-1FB84CCAE08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1C9DA4-849C-4F07-A83A-D53D21E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44" y="2839681"/>
            <a:ext cx="5154719" cy="3787487"/>
          </a:xfrm>
          <a:prstGeom prst="rect">
            <a:avLst/>
          </a:prstGeom>
        </p:spPr>
      </p:pic>
      <p:sp>
        <p:nvSpPr>
          <p:cNvPr id="11" name="위쪽/아래쪽 화살표[U] 7">
            <a:extLst>
              <a:ext uri="{FF2B5EF4-FFF2-40B4-BE49-F238E27FC236}">
                <a16:creationId xmlns:a16="http://schemas.microsoft.com/office/drawing/2014/main" id="{E25C8669-D910-41A6-B988-3C234F028D82}"/>
              </a:ext>
            </a:extLst>
          </p:cNvPr>
          <p:cNvSpPr/>
          <p:nvPr/>
        </p:nvSpPr>
        <p:spPr>
          <a:xfrm>
            <a:off x="4948845" y="3322318"/>
            <a:ext cx="764771" cy="23649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5C9E1-A6C5-4696-9761-450F216AB854}"/>
              </a:ext>
            </a:extLst>
          </p:cNvPr>
          <p:cNvSpPr txBox="1"/>
          <p:nvPr/>
        </p:nvSpPr>
        <p:spPr>
          <a:xfrm>
            <a:off x="6905768" y="3911702"/>
            <a:ext cx="515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제주 전체 인구의 고령화 속도보다</a:t>
            </a:r>
            <a:endParaRPr lang="en-US" altLang="ko-KR" sz="2400" dirty="0"/>
          </a:p>
          <a:p>
            <a:pPr algn="r"/>
            <a:r>
              <a:rPr lang="ko-KR" altLang="en-US" sz="2400" dirty="0">
                <a:solidFill>
                  <a:srgbClr val="F03B5E"/>
                </a:solidFill>
              </a:rPr>
              <a:t>도내 </a:t>
            </a:r>
            <a:r>
              <a:rPr lang="en-US" altLang="ko-KR" sz="2400" dirty="0">
                <a:solidFill>
                  <a:srgbClr val="F03B5E"/>
                </a:solidFill>
              </a:rPr>
              <a:t>1</a:t>
            </a:r>
            <a:r>
              <a:rPr lang="ko-KR" altLang="en-US" sz="2400" dirty="0">
                <a:solidFill>
                  <a:srgbClr val="F03B5E"/>
                </a:solidFill>
              </a:rPr>
              <a:t>차산업의 고령화가 빠르다</a:t>
            </a:r>
            <a:endParaRPr lang="ko-KR" altLang="en-US" dirty="0">
              <a:solidFill>
                <a:srgbClr val="F03B5E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E0FE70D-B9C9-44DA-9519-B718337D6EAE}"/>
              </a:ext>
            </a:extLst>
          </p:cNvPr>
          <p:cNvCxnSpPr/>
          <p:nvPr/>
        </p:nvCxnSpPr>
        <p:spPr>
          <a:xfrm flipH="1" flipV="1">
            <a:off x="5827594" y="3070746"/>
            <a:ext cx="1774209" cy="146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D2CD50-F232-4926-A782-2D2831B70074}"/>
              </a:ext>
            </a:extLst>
          </p:cNvPr>
          <p:cNvCxnSpPr/>
          <p:nvPr/>
        </p:nvCxnSpPr>
        <p:spPr>
          <a:xfrm flipH="1">
            <a:off x="5827594" y="4135272"/>
            <a:ext cx="1624084" cy="186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05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2015~2018 </a:t>
            </a:r>
            <a:r>
              <a:rPr lang="ko-KR" altLang="en-US" sz="2000" dirty="0">
                <a:solidFill>
                  <a:schemeClr val="bg1"/>
                </a:solidFill>
              </a:rPr>
              <a:t>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그룹 11">
            <a:extLst>
              <a:ext uri="{FF2B5EF4-FFF2-40B4-BE49-F238E27FC236}">
                <a16:creationId xmlns:a16="http://schemas.microsoft.com/office/drawing/2014/main" id="{874F7904-7EA8-4D7D-9FE5-3587C96591F0}"/>
              </a:ext>
            </a:extLst>
          </p:cNvPr>
          <p:cNvGrpSpPr>
            <a:grpSpLocks noChangeAspect="1"/>
          </p:cNvGrpSpPr>
          <p:nvPr/>
        </p:nvGrpSpPr>
        <p:grpSpPr>
          <a:xfrm>
            <a:off x="672860" y="2483707"/>
            <a:ext cx="3904462" cy="4320000"/>
            <a:chOff x="672860" y="2551176"/>
            <a:chExt cx="3684900" cy="4077072"/>
          </a:xfrm>
        </p:grpSpPr>
        <p:pic>
          <p:nvPicPr>
            <p:cNvPr id="18" name="그림 4">
              <a:extLst>
                <a:ext uri="{FF2B5EF4-FFF2-40B4-BE49-F238E27FC236}">
                  <a16:creationId xmlns:a16="http://schemas.microsoft.com/office/drawing/2014/main" id="{BD555B49-9F7C-47F9-94DD-025B0FE0B34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8"/>
            <a:stretch/>
          </p:blipFill>
          <p:spPr>
            <a:xfrm>
              <a:off x="672860" y="2898648"/>
              <a:ext cx="3684900" cy="3729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5E03D0-A01D-4289-A5DD-5BB4C2235785}"/>
                </a:ext>
              </a:extLst>
            </p:cNvPr>
            <p:cNvSpPr txBox="1"/>
            <p:nvPr/>
          </p:nvSpPr>
          <p:spPr>
            <a:xfrm>
              <a:off x="67286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외국인주민수</a:t>
              </a:r>
            </a:p>
          </p:txBody>
        </p:sp>
      </p:grp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1038EFE6-4E51-4656-A70A-D52A44344146}"/>
              </a:ext>
            </a:extLst>
          </p:cNvPr>
          <p:cNvGrpSpPr>
            <a:grpSpLocks noChangeAspect="1"/>
          </p:cNvGrpSpPr>
          <p:nvPr/>
        </p:nvGrpSpPr>
        <p:grpSpPr>
          <a:xfrm>
            <a:off x="4742662" y="2483707"/>
            <a:ext cx="3907321" cy="4320000"/>
            <a:chOff x="4523100" y="2551176"/>
            <a:chExt cx="3686400" cy="4075746"/>
          </a:xfrm>
        </p:grpSpPr>
        <p:pic>
          <p:nvPicPr>
            <p:cNvPr id="21" name="그림 5">
              <a:extLst>
                <a:ext uri="{FF2B5EF4-FFF2-40B4-BE49-F238E27FC236}">
                  <a16:creationId xmlns:a16="http://schemas.microsoft.com/office/drawing/2014/main" id="{19A889F3-0256-4A15-8019-CF6A07FC50B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3"/>
            <a:stretch/>
          </p:blipFill>
          <p:spPr>
            <a:xfrm>
              <a:off x="4523100" y="2898648"/>
              <a:ext cx="3686400" cy="3728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5D8A92-0752-4861-8850-39C36408954E}"/>
                </a:ext>
              </a:extLst>
            </p:cNvPr>
            <p:cNvSpPr txBox="1"/>
            <p:nvPr/>
          </p:nvSpPr>
          <p:spPr>
            <a:xfrm>
              <a:off x="452310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외국인근로자수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32077CB2-FC8D-4192-9ADB-11CB21837EE3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C1409-8C0B-4D9F-9234-DD2BBE42EC2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 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2D2D0-FFA9-4D01-9FC7-267DFA3F7E52}"/>
              </a:ext>
            </a:extLst>
          </p:cNvPr>
          <p:cNvSpPr txBox="1"/>
          <p:nvPr/>
        </p:nvSpPr>
        <p:spPr>
          <a:xfrm>
            <a:off x="8815323" y="3893833"/>
            <a:ext cx="3376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도내 </a:t>
            </a:r>
            <a:r>
              <a:rPr lang="ko-KR" altLang="en-US" dirty="0" err="1"/>
              <a:t>외국인주민수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만 명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  <a:endParaRPr lang="en-US" altLang="ko-KR" dirty="0">
              <a:solidFill>
                <a:srgbClr val="F03B5E"/>
              </a:solidFill>
            </a:endParaRPr>
          </a:p>
          <a:p>
            <a:pPr algn="r"/>
            <a:r>
              <a:rPr lang="ko-KR" altLang="en-US" dirty="0"/>
              <a:t>도내 외국인근로자 </a:t>
            </a:r>
            <a:r>
              <a:rPr lang="en-US" altLang="ko-KR" dirty="0"/>
              <a:t>4</a:t>
            </a:r>
            <a:r>
              <a:rPr lang="ko-KR" altLang="en-US" dirty="0"/>
              <a:t>천 명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  <a:endParaRPr lang="en-US" altLang="ko-KR" dirty="0">
              <a:solidFill>
                <a:srgbClr val="F03B5E"/>
              </a:solidFill>
            </a:endParaRPr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 </a:t>
            </a:r>
            <a:r>
              <a:rPr lang="en-US" altLang="ko-KR" dirty="0"/>
              <a:t>3</a:t>
            </a:r>
            <a:r>
              <a:rPr lang="ko-KR" altLang="en-US" dirty="0"/>
              <a:t>년 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03B5E"/>
                </a:solidFill>
              </a:rPr>
              <a:t>각 </a:t>
            </a:r>
            <a:r>
              <a:rPr lang="en-US" altLang="ko-KR" dirty="0">
                <a:solidFill>
                  <a:srgbClr val="F03B5E"/>
                </a:solidFill>
              </a:rPr>
              <a:t>60%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303510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/>
              <a:t>2018 </a:t>
            </a:r>
            <a:r>
              <a:rPr lang="ko-KR" altLang="en-US" sz="2000" dirty="0"/>
              <a:t>도내 외국인주민 중 외국인근로자 비율</a:t>
            </a:r>
            <a:r>
              <a:rPr lang="en-US" altLang="ko-KR" sz="2000" dirty="0"/>
              <a:t>(%)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888CA-6DA7-4522-B111-51B5DCB91B5F}"/>
              </a:ext>
            </a:extLst>
          </p:cNvPr>
          <p:cNvSpPr txBox="1"/>
          <p:nvPr/>
        </p:nvSpPr>
        <p:spPr>
          <a:xfrm>
            <a:off x="1493292" y="2271959"/>
            <a:ext cx="4365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2018</a:t>
            </a:r>
            <a:r>
              <a:rPr lang="ko-KR" altLang="en-US" sz="1600" b="1" dirty="0">
                <a:solidFill>
                  <a:schemeClr val="bg1"/>
                </a:solidFill>
              </a:rPr>
              <a:t>년 제주도 외국인주민 거주 성격 분포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AC37963-67DA-4538-98D5-B3857C5CBF9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09936-3FC0-4C1B-A9E1-6CAA3871E668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 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2C1710-A8F5-4D9C-BFA3-568ADEC71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" t="11940" b="8856"/>
          <a:stretch/>
        </p:blipFill>
        <p:spPr>
          <a:xfrm>
            <a:off x="1160059" y="2557516"/>
            <a:ext cx="5536442" cy="4300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102DD-63D1-4BB9-9028-96CDAD5E9B70}"/>
              </a:ext>
            </a:extLst>
          </p:cNvPr>
          <p:cNvSpPr txBox="1"/>
          <p:nvPr/>
        </p:nvSpPr>
        <p:spPr>
          <a:xfrm>
            <a:off x="2208187" y="2991447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10.35%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5E55C-C260-4167-B7C0-3F4F83FC91F0}"/>
              </a:ext>
            </a:extLst>
          </p:cNvPr>
          <p:cNvSpPr txBox="1"/>
          <p:nvPr/>
        </p:nvSpPr>
        <p:spPr>
          <a:xfrm>
            <a:off x="3203811" y="2835562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7.46%</a:t>
            </a:r>
            <a:endParaRPr lang="ko-KR" alt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E6AC5-35EC-471C-B0C8-E86A21FBE71E}"/>
              </a:ext>
            </a:extLst>
          </p:cNvPr>
          <p:cNvSpPr txBox="1"/>
          <p:nvPr/>
        </p:nvSpPr>
        <p:spPr>
          <a:xfrm>
            <a:off x="4010167" y="4707758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39.7%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74AB3-8AC0-4503-A366-FCB92EEE7283}"/>
              </a:ext>
            </a:extLst>
          </p:cNvPr>
          <p:cNvSpPr txBox="1"/>
          <p:nvPr/>
        </p:nvSpPr>
        <p:spPr>
          <a:xfrm>
            <a:off x="2731588" y="6362002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8.04%</a:t>
            </a:r>
            <a:endParaRPr lang="ko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02ED7-DC35-43A6-987B-9228C88C894B}"/>
              </a:ext>
            </a:extLst>
          </p:cNvPr>
          <p:cNvSpPr txBox="1"/>
          <p:nvPr/>
        </p:nvSpPr>
        <p:spPr>
          <a:xfrm>
            <a:off x="1493292" y="4755446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34.44%</a:t>
            </a:r>
            <a:endParaRPr lang="ko-KR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ECB87D-A7E0-4FAD-9F91-DFA305CB770E}"/>
              </a:ext>
            </a:extLst>
          </p:cNvPr>
          <p:cNvSpPr txBox="1"/>
          <p:nvPr/>
        </p:nvSpPr>
        <p:spPr>
          <a:xfrm>
            <a:off x="7656394" y="3429000"/>
            <a:ext cx="37849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rgbClr val="F03B5E"/>
                </a:solidFill>
              </a:rPr>
              <a:t>도내</a:t>
            </a:r>
            <a:r>
              <a:rPr lang="ko-KR" altLang="en-US" sz="2400" dirty="0">
                <a:solidFill>
                  <a:schemeClr val="bg1"/>
                </a:solidFill>
              </a:rPr>
              <a:t> 거주 외국인 중 </a:t>
            </a:r>
          </a:p>
          <a:p>
            <a:pPr algn="r"/>
            <a:r>
              <a:rPr lang="ko-KR" altLang="en-US" sz="2400" dirty="0">
                <a:solidFill>
                  <a:srgbClr val="F03B5E"/>
                </a:solidFill>
              </a:rPr>
              <a:t>외국인 근로자</a:t>
            </a:r>
            <a:r>
              <a:rPr lang="en-US" altLang="ko-KR" sz="2400" baseline="30000" dirty="0">
                <a:solidFill>
                  <a:srgbClr val="F03B5E"/>
                </a:solidFill>
              </a:rPr>
              <a:t>*</a:t>
            </a:r>
            <a:r>
              <a:rPr lang="ko-KR" altLang="en-US" sz="2400" dirty="0">
                <a:solidFill>
                  <a:schemeClr val="bg1"/>
                </a:solidFill>
              </a:rPr>
              <a:t>가</a:t>
            </a:r>
            <a:r>
              <a:rPr lang="ko-KR" altLang="en-US" sz="2400" dirty="0">
                <a:solidFill>
                  <a:srgbClr val="F03B5E"/>
                </a:solidFill>
              </a:rPr>
              <a:t> </a:t>
            </a:r>
            <a:r>
              <a:rPr lang="en-US" altLang="ko-KR" sz="2400" dirty="0">
                <a:solidFill>
                  <a:srgbClr val="F03B5E"/>
                </a:solidFill>
              </a:rPr>
              <a:t>39.7%</a:t>
            </a:r>
          </a:p>
          <a:p>
            <a:pPr algn="r"/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baseline="30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체류자격이 단기취업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(C-4),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등 취업분야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(E-1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～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E7, E9~E10),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방문취업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(H-2)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자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2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3774558" y="1422931"/>
            <a:ext cx="841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성별 및 연령에 따른 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DC0A5-0843-4513-B9BF-7E2E783A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49" y="2516603"/>
            <a:ext cx="4179570" cy="3892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DD4268-0CAE-4E59-A63F-D500E7A89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917" y="2516602"/>
            <a:ext cx="4179570" cy="3892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24826D-9313-46C9-AAAB-648480554EDC}"/>
              </a:ext>
            </a:extLst>
          </p:cNvPr>
          <p:cNvSpPr/>
          <p:nvPr/>
        </p:nvSpPr>
        <p:spPr>
          <a:xfrm>
            <a:off x="1126422" y="2246901"/>
            <a:ext cx="2794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/>
              <a:t>성별에 따른 외국인 근로자 수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42FDD3-3D82-4CAC-995A-D81315DA913A}"/>
              </a:ext>
            </a:extLst>
          </p:cNvPr>
          <p:cNvSpPr/>
          <p:nvPr/>
        </p:nvSpPr>
        <p:spPr>
          <a:xfrm>
            <a:off x="5644177" y="2246901"/>
            <a:ext cx="2339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/>
              <a:t>연령별 외국인 근로자 수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BF8AD-CB26-41F9-A772-3190457B63FA}"/>
              </a:ext>
            </a:extLst>
          </p:cNvPr>
          <p:cNvSpPr txBox="1"/>
          <p:nvPr/>
        </p:nvSpPr>
        <p:spPr>
          <a:xfrm>
            <a:off x="1126422" y="6471753"/>
            <a:ext cx="2660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증가율은 </a:t>
            </a:r>
            <a:r>
              <a:rPr kumimoji="1"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남성보다 여성이 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높음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6C0AA-B90F-4EF9-8EB8-E7BD9FDD6885}"/>
              </a:ext>
            </a:extLst>
          </p:cNvPr>
          <p:cNvSpPr txBox="1"/>
          <p:nvPr/>
        </p:nvSpPr>
        <p:spPr>
          <a:xfrm>
            <a:off x="6047896" y="6465585"/>
            <a:ext cx="1777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전체의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82%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20-39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3BD0C-A1C9-4111-9091-F7B18353F471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 외국인 주민현황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2016~2018 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547A1-2982-4ECC-B86A-ECC0845AA34B}"/>
              </a:ext>
            </a:extLst>
          </p:cNvPr>
          <p:cNvSpPr txBox="1"/>
          <p:nvPr/>
        </p:nvSpPr>
        <p:spPr>
          <a:xfrm>
            <a:off x="8729330" y="6409339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외국인 주민현황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2016~2018 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58CACDD-08D2-4632-83A3-2485DCBFA0A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74C5A3-0687-4AD0-B3DA-345C566ED3AC}"/>
              </a:ext>
            </a:extLst>
          </p:cNvPr>
          <p:cNvSpPr txBox="1"/>
          <p:nvPr/>
        </p:nvSpPr>
        <p:spPr>
          <a:xfrm>
            <a:off x="9587222" y="3547502"/>
            <a:ext cx="2169042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03B5E"/>
                </a:solidFill>
              </a:rPr>
              <a:t>“</a:t>
            </a:r>
            <a:r>
              <a:rPr lang="ko-KR" altLang="en-US" sz="3200" dirty="0">
                <a:solidFill>
                  <a:srgbClr val="F03B5E"/>
                </a:solidFill>
              </a:rPr>
              <a:t>남성</a:t>
            </a:r>
            <a:r>
              <a:rPr lang="en-US" altLang="ko-KR" sz="3200" dirty="0">
                <a:solidFill>
                  <a:srgbClr val="F03B5E"/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03B5E"/>
                </a:solidFill>
              </a:rPr>
              <a:t>“</a:t>
            </a:r>
            <a:r>
              <a:rPr lang="ko-KR" altLang="en-US" sz="3200" dirty="0">
                <a:solidFill>
                  <a:srgbClr val="F03B5E"/>
                </a:solidFill>
              </a:rPr>
              <a:t>청년층</a:t>
            </a:r>
            <a:r>
              <a:rPr lang="en-US" altLang="ko-KR" sz="3200" dirty="0">
                <a:solidFill>
                  <a:srgbClr val="F03B5E"/>
                </a:solidFill>
              </a:rPr>
              <a:t>”</a:t>
            </a:r>
            <a:endParaRPr lang="ko-KR" altLang="en-US" sz="3200" dirty="0">
              <a:solidFill>
                <a:srgbClr val="F03B5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1CF51-4461-4CC0-9AB5-1C3AE42D4678}"/>
              </a:ext>
            </a:extLst>
          </p:cNvPr>
          <p:cNvSpPr txBox="1"/>
          <p:nvPr/>
        </p:nvSpPr>
        <p:spPr>
          <a:xfrm>
            <a:off x="3032916" y="2711969"/>
            <a:ext cx="74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5C6E4-BA22-4B39-B616-0F63459C3CBE}"/>
              </a:ext>
            </a:extLst>
          </p:cNvPr>
          <p:cNvSpPr txBox="1"/>
          <p:nvPr/>
        </p:nvSpPr>
        <p:spPr>
          <a:xfrm>
            <a:off x="3478168" y="4849506"/>
            <a:ext cx="74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2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2018 </a:t>
            </a:r>
            <a:r>
              <a:rPr lang="ko-KR" altLang="en-US" sz="2000" dirty="0">
                <a:solidFill>
                  <a:schemeClr val="bg1"/>
                </a:solidFill>
              </a:rPr>
              <a:t>외국인 등록자 출신지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B24C21-076C-4C3E-A537-02C34112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6" y="2508512"/>
            <a:ext cx="3886200" cy="3619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9761B2-DF4E-4B77-90D2-DC50ED93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66" y="2448054"/>
            <a:ext cx="3886200" cy="3619500"/>
          </a:xfrm>
          <a:prstGeom prst="rect">
            <a:avLst/>
          </a:prstGeom>
        </p:spPr>
      </p:pic>
      <p:sp>
        <p:nvSpPr>
          <p:cNvPr id="15" name="줄무늬가 있는 오른쪽 화살표[S] 13">
            <a:extLst>
              <a:ext uri="{FF2B5EF4-FFF2-40B4-BE49-F238E27FC236}">
                <a16:creationId xmlns:a16="http://schemas.microsoft.com/office/drawing/2014/main" id="{782A9806-6027-4C27-9E65-DDF1F4314D69}"/>
              </a:ext>
            </a:extLst>
          </p:cNvPr>
          <p:cNvSpPr/>
          <p:nvPr/>
        </p:nvSpPr>
        <p:spPr>
          <a:xfrm>
            <a:off x="4826070" y="3608891"/>
            <a:ext cx="707637" cy="9816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80DB77-51F8-4F70-B6B7-FBE094D9D9D9}"/>
              </a:ext>
            </a:extLst>
          </p:cNvPr>
          <p:cNvSpPr/>
          <p:nvPr/>
        </p:nvSpPr>
        <p:spPr>
          <a:xfrm>
            <a:off x="1422384" y="232384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출신 지역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EBA93-DB50-4680-8BA7-A31B68AA30DD}"/>
              </a:ext>
            </a:extLst>
          </p:cNvPr>
          <p:cNvSpPr/>
          <p:nvPr/>
        </p:nvSpPr>
        <p:spPr>
          <a:xfrm>
            <a:off x="6986242" y="232384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출신 국가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91E21-977F-44C9-8BF4-05AA148E66C4}"/>
              </a:ext>
            </a:extLst>
          </p:cNvPr>
          <p:cNvSpPr/>
          <p:nvPr/>
        </p:nvSpPr>
        <p:spPr>
          <a:xfrm>
            <a:off x="265638" y="5873710"/>
            <a:ext cx="4116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동북아시아 </a:t>
            </a:r>
            <a:r>
              <a:rPr kumimoji="1" lang="en-US" altLang="ko-KR" dirty="0"/>
              <a:t>44%,</a:t>
            </a:r>
            <a:r>
              <a:rPr kumimoji="1" lang="ko-KR" altLang="en-US" dirty="0"/>
              <a:t> 동남아시아 </a:t>
            </a:r>
            <a:r>
              <a:rPr kumimoji="1" lang="en-US" altLang="ko-KR" dirty="0"/>
              <a:t>36%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dirty="0"/>
              <a:t>전체의 </a:t>
            </a:r>
            <a:r>
              <a:rPr kumimoji="1" lang="en-US" altLang="ko-KR" dirty="0"/>
              <a:t>80%</a:t>
            </a:r>
            <a:r>
              <a:rPr kumimoji="1" lang="ko-KR" altLang="en-US" dirty="0"/>
              <a:t>가 동아시아 지역에서 옴</a:t>
            </a:r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39A5C5-A7EA-41C0-BE6F-317D7BEBE001}"/>
              </a:ext>
            </a:extLst>
          </p:cNvPr>
          <p:cNvSpPr/>
          <p:nvPr/>
        </p:nvSpPr>
        <p:spPr>
          <a:xfrm>
            <a:off x="5128949" y="5864640"/>
            <a:ext cx="4733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중국 </a:t>
            </a:r>
            <a:r>
              <a:rPr kumimoji="1" lang="en-US" altLang="ko-KR" dirty="0"/>
              <a:t>36%,</a:t>
            </a:r>
            <a:r>
              <a:rPr kumimoji="1" lang="ko-KR" altLang="en-US" dirty="0"/>
              <a:t> 베트남 </a:t>
            </a:r>
            <a:r>
              <a:rPr kumimoji="1" lang="en-US" altLang="ko-KR" dirty="0"/>
              <a:t>17%, </a:t>
            </a:r>
            <a:r>
              <a:rPr kumimoji="1" lang="ko-KR" altLang="en-US" dirty="0"/>
              <a:t>한국계 중국인 </a:t>
            </a:r>
            <a:r>
              <a:rPr kumimoji="1" lang="en-US" altLang="ko-KR" dirty="0"/>
              <a:t>14%,</a:t>
            </a:r>
          </a:p>
          <a:p>
            <a:r>
              <a:rPr kumimoji="1" lang="ko-KR" altLang="en-US" dirty="0"/>
              <a:t>태국 </a:t>
            </a:r>
            <a:r>
              <a:rPr kumimoji="1" lang="en-US" altLang="ko-KR" dirty="0"/>
              <a:t>12%, </a:t>
            </a:r>
            <a:r>
              <a:rPr kumimoji="1" lang="ko-KR" altLang="en-US" dirty="0"/>
              <a:t>인도네시아 </a:t>
            </a:r>
            <a:r>
              <a:rPr kumimoji="1" lang="en-US" altLang="ko-KR" dirty="0"/>
              <a:t>8%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1DDDF-2735-49F4-85AF-26D3526C5709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한국국적을가지지않은자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564C488-34AE-4CA3-97E2-7DF49E828351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48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C263580-C398-4659-ACC7-D775F565890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7810" b="3158"/>
          <a:stretch/>
        </p:blipFill>
        <p:spPr>
          <a:xfrm>
            <a:off x="1606508" y="2503253"/>
            <a:ext cx="4021200" cy="4124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40414B-1B9A-4EFC-B258-DC1251CA26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r="7738" b="3190"/>
          <a:stretch/>
        </p:blipFill>
        <p:spPr>
          <a:xfrm>
            <a:off x="1606508" y="2503253"/>
            <a:ext cx="4021200" cy="4125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BFAF75-38BD-4067-AF29-D48E89D2CD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r="7958" b="3056"/>
          <a:stretch/>
        </p:blipFill>
        <p:spPr>
          <a:xfrm>
            <a:off x="1595875" y="2503253"/>
            <a:ext cx="4021200" cy="4125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67EB48-B500-4EFF-BA33-F4773C67508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8580" b="3148"/>
          <a:stretch/>
        </p:blipFill>
        <p:spPr>
          <a:xfrm>
            <a:off x="1595875" y="2501978"/>
            <a:ext cx="4021200" cy="4125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017EBD-D37F-4B51-9D41-97BBFD9C7B6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r="15260" b="2593"/>
          <a:stretch/>
        </p:blipFill>
        <p:spPr>
          <a:xfrm>
            <a:off x="1606508" y="2503253"/>
            <a:ext cx="4021200" cy="4125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F0EDD6-F4EA-48AB-9484-97B5DD0118BA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2014~2018 </a:t>
            </a:r>
            <a:r>
              <a:rPr lang="ko-KR" altLang="en-US" sz="2000" dirty="0">
                <a:solidFill>
                  <a:schemeClr val="bg1"/>
                </a:solidFill>
              </a:rPr>
              <a:t>도내 </a:t>
            </a:r>
            <a:r>
              <a:rPr lang="ko-KR" altLang="en-US" sz="2000" dirty="0" err="1">
                <a:solidFill>
                  <a:schemeClr val="bg1"/>
                </a:solidFill>
              </a:rPr>
              <a:t>읍면동별</a:t>
            </a:r>
            <a:r>
              <a:rPr lang="ko-KR" altLang="en-US" sz="2000" dirty="0">
                <a:solidFill>
                  <a:schemeClr val="bg1"/>
                </a:solidFill>
              </a:rPr>
              <a:t> 외국인 등록자 인구 분포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B8181EF7-8DC5-4FDB-BFD7-9A1B0714043F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E9D15-13DE-4394-850F-EE8BF8414622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읍면동별세대및인구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2014~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78FB47-DFDF-444F-BA12-89F40E109220}"/>
              </a:ext>
            </a:extLst>
          </p:cNvPr>
          <p:cNvSpPr txBox="1"/>
          <p:nvPr/>
        </p:nvSpPr>
        <p:spPr>
          <a:xfrm>
            <a:off x="7030817" y="3282209"/>
            <a:ext cx="4359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제주도 총 </a:t>
            </a:r>
            <a:r>
              <a:rPr lang="en-US" altLang="ko-KR" dirty="0"/>
              <a:t>43</a:t>
            </a:r>
            <a:r>
              <a:rPr lang="ko-KR" altLang="en-US" dirty="0"/>
              <a:t>개의 읍</a:t>
            </a:r>
            <a:r>
              <a:rPr lang="en-US" altLang="ko-KR" dirty="0"/>
              <a:t>/</a:t>
            </a:r>
            <a:r>
              <a:rPr lang="ko-KR" altLang="en-US" dirty="0"/>
              <a:t>면</a:t>
            </a:r>
            <a:r>
              <a:rPr lang="en-US" altLang="ko-KR" dirty="0"/>
              <a:t>/</a:t>
            </a:r>
            <a:r>
              <a:rPr lang="ko-KR" altLang="en-US" dirty="0"/>
              <a:t>동 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03B5E"/>
                </a:solidFill>
              </a:rPr>
              <a:t>제주시</a:t>
            </a:r>
            <a:r>
              <a:rPr lang="ko-KR" altLang="en-US" dirty="0"/>
              <a:t> </a:t>
            </a:r>
            <a:r>
              <a:rPr lang="ko-KR" altLang="en-US" sz="2000" dirty="0" err="1">
                <a:solidFill>
                  <a:srgbClr val="F03B5E"/>
                </a:solidFill>
              </a:rPr>
              <a:t>한림읍</a:t>
            </a:r>
            <a:r>
              <a:rPr lang="ko-KR" altLang="en-US" dirty="0" err="1"/>
              <a:t>에</a:t>
            </a:r>
            <a:r>
              <a:rPr lang="ko-KR" altLang="en-US" dirty="0"/>
              <a:t> 가장 밀집</a:t>
            </a:r>
            <a:r>
              <a:rPr lang="en-US" altLang="ko-KR" dirty="0"/>
              <a:t>(3,694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제주시 </a:t>
            </a:r>
            <a:r>
              <a:rPr lang="ko-KR" altLang="en-US" sz="2000" dirty="0"/>
              <a:t>노형동</a:t>
            </a:r>
            <a:r>
              <a:rPr lang="en-US" altLang="ko-KR" sz="2000" dirty="0"/>
              <a:t>, </a:t>
            </a:r>
            <a:r>
              <a:rPr lang="ko-KR" altLang="en-US" sz="2000" dirty="0"/>
              <a:t>연동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서귀포시</a:t>
            </a:r>
            <a:r>
              <a:rPr lang="en-US" altLang="ko-KR" dirty="0"/>
              <a:t> </a:t>
            </a:r>
            <a:r>
              <a:rPr lang="ko-KR" altLang="en-US" sz="2000" dirty="0" err="1"/>
              <a:t>대정읍</a:t>
            </a:r>
            <a:r>
              <a:rPr lang="en-US" altLang="ko-KR" sz="2000" dirty="0"/>
              <a:t>, </a:t>
            </a:r>
            <a:r>
              <a:rPr lang="ko-KR" altLang="en-US" sz="2000" dirty="0"/>
              <a:t>성산읍</a:t>
            </a:r>
            <a:r>
              <a:rPr lang="en-US" altLang="ko-KR" dirty="0"/>
              <a:t> </a:t>
            </a:r>
            <a:r>
              <a:rPr lang="ko-KR" altLang="en-US" dirty="0"/>
              <a:t>증가세 </a:t>
            </a:r>
            <a:r>
              <a:rPr lang="ko-KR" altLang="en-US" dirty="0" err="1"/>
              <a:t>뚜렷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72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5A2E7EB-D0B1-412F-A5C1-639B3D0F8D2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8D1CA-A9A0-4B07-823C-8BA1314E9292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2019 </a:t>
            </a:r>
            <a:r>
              <a:rPr lang="ko-KR" altLang="en-US" sz="2000" dirty="0">
                <a:solidFill>
                  <a:schemeClr val="bg1"/>
                </a:solidFill>
              </a:rPr>
              <a:t>외국인이민자 중 실업자 구직 경로</a:t>
            </a:r>
            <a:r>
              <a:rPr lang="en-US" altLang="ko-KR" sz="2000" dirty="0">
                <a:solidFill>
                  <a:schemeClr val="bg1"/>
                </a:solidFill>
              </a:rPr>
              <a:t>(%, </a:t>
            </a:r>
            <a:r>
              <a:rPr lang="ko-KR" altLang="en-US" sz="2000" dirty="0">
                <a:solidFill>
                  <a:schemeClr val="bg1"/>
                </a:solidFill>
              </a:rPr>
              <a:t>복수응답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33722-7F1E-45F9-969C-D1FC636D3865}"/>
              </a:ext>
            </a:extLst>
          </p:cNvPr>
          <p:cNvSpPr txBox="1"/>
          <p:nvPr/>
        </p:nvSpPr>
        <p:spPr>
          <a:xfrm>
            <a:off x="7834353" y="6627168"/>
            <a:ext cx="4357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실업자의구직경로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외국인이민자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2019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DB34F2-4870-4BCE-9EAB-19B16C517C97}"/>
              </a:ext>
            </a:extLst>
          </p:cNvPr>
          <p:cNvGrpSpPr/>
          <p:nvPr/>
        </p:nvGrpSpPr>
        <p:grpSpPr>
          <a:xfrm>
            <a:off x="599090" y="2429239"/>
            <a:ext cx="7235263" cy="3813906"/>
            <a:chOff x="599090" y="2429239"/>
            <a:chExt cx="7235263" cy="38139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807AA5-E304-4541-B1AF-61727C6BB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7" b="4211"/>
            <a:stretch/>
          </p:blipFill>
          <p:spPr>
            <a:xfrm>
              <a:off x="599090" y="2429239"/>
              <a:ext cx="7235263" cy="381390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AF364A-1FAF-4F47-8116-76215FFB2E1F}"/>
                </a:ext>
              </a:extLst>
            </p:cNvPr>
            <p:cNvSpPr/>
            <p:nvPr/>
          </p:nvSpPr>
          <p:spPr>
            <a:xfrm>
              <a:off x="1871331" y="3072809"/>
              <a:ext cx="5624623" cy="356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BD7A34-FEB3-41F2-871E-4234BF3FC1D7}"/>
                </a:ext>
              </a:extLst>
            </p:cNvPr>
            <p:cNvSpPr txBox="1"/>
            <p:nvPr/>
          </p:nvSpPr>
          <p:spPr>
            <a:xfrm>
              <a:off x="6621321" y="3094075"/>
              <a:ext cx="956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56.9%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7D8869-7B3A-42A4-AF04-56168B0D45E1}"/>
              </a:ext>
            </a:extLst>
          </p:cNvPr>
          <p:cNvSpPr txBox="1"/>
          <p:nvPr/>
        </p:nvSpPr>
        <p:spPr>
          <a:xfrm>
            <a:off x="9027042" y="3628370"/>
            <a:ext cx="2565867" cy="159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/>
              <a:t>외국인 실업자들의 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000" dirty="0"/>
              <a:t>가장 흔한 구직 경로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800" dirty="0">
                <a:solidFill>
                  <a:srgbClr val="F03B5E"/>
                </a:solidFill>
              </a:rPr>
              <a:t>인맥</a:t>
            </a:r>
            <a:endParaRPr lang="ko-KR" altLang="en-US" sz="2400" dirty="0">
              <a:solidFill>
                <a:srgbClr val="F03B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9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07AA5-E304-4541-B1AF-61727C6B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8" b="3947"/>
          <a:stretch/>
        </p:blipFill>
        <p:spPr>
          <a:xfrm>
            <a:off x="609600" y="2429240"/>
            <a:ext cx="7224753" cy="382441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FEEE780-4382-485D-81E7-E3B1FB17534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B1FB8-566C-4B82-A96D-F71F6EC5B883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2019 </a:t>
            </a:r>
            <a:r>
              <a:rPr lang="ko-KR" altLang="en-US" sz="2000" dirty="0">
                <a:solidFill>
                  <a:schemeClr val="bg1"/>
                </a:solidFill>
              </a:rPr>
              <a:t>외국인이민자 중 실업자 구직의 어려움 원인</a:t>
            </a:r>
            <a:r>
              <a:rPr lang="en-US" altLang="ko-KR" sz="2000" dirty="0">
                <a:solidFill>
                  <a:schemeClr val="bg1"/>
                </a:solidFill>
              </a:rPr>
              <a:t>(%, </a:t>
            </a:r>
            <a:r>
              <a:rPr lang="ko-KR" altLang="en-US" sz="2000" dirty="0">
                <a:solidFill>
                  <a:schemeClr val="bg1"/>
                </a:solidFill>
              </a:rPr>
              <a:t>복수응답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990B2-D2D9-4385-AAC1-842784F6BA1B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실업자가구직시경험한어려움의원인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외국인이민자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2019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86B45E-A42B-4458-8BBC-F395649B428D}"/>
              </a:ext>
            </a:extLst>
          </p:cNvPr>
          <p:cNvSpPr/>
          <p:nvPr/>
        </p:nvSpPr>
        <p:spPr>
          <a:xfrm>
            <a:off x="3083443" y="3040912"/>
            <a:ext cx="4455042" cy="276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85001-ED66-4534-8703-D1F56DFEB1CA}"/>
              </a:ext>
            </a:extLst>
          </p:cNvPr>
          <p:cNvSpPr txBox="1"/>
          <p:nvPr/>
        </p:nvSpPr>
        <p:spPr>
          <a:xfrm>
            <a:off x="8856921" y="3546422"/>
            <a:ext cx="2828260" cy="159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/>
              <a:t>외국인 실업자들의 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000" dirty="0" err="1"/>
              <a:t>구직시</a:t>
            </a:r>
            <a:r>
              <a:rPr lang="ko-KR" altLang="en-US" sz="2000" dirty="0"/>
              <a:t> 가장 큰 어려움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800" dirty="0">
                <a:solidFill>
                  <a:srgbClr val="F03B5E"/>
                </a:solidFill>
              </a:rPr>
              <a:t>일자리 탐색</a:t>
            </a:r>
            <a:endParaRPr lang="ko-KR" altLang="en-US" sz="2400" dirty="0">
              <a:solidFill>
                <a:srgbClr val="F03B5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77C73-5EC2-4DB7-843D-A7777FA91D40}"/>
              </a:ext>
            </a:extLst>
          </p:cNvPr>
          <p:cNvSpPr txBox="1"/>
          <p:nvPr/>
        </p:nvSpPr>
        <p:spPr>
          <a:xfrm>
            <a:off x="6772940" y="3030279"/>
            <a:ext cx="1148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48.5%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29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C73CC74-BACB-4EA4-925C-303AE264CD6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7EA05B-520B-4DF2-AA74-2071D0286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907223"/>
              </p:ext>
            </p:extLst>
          </p:nvPr>
        </p:nvGraphicFramePr>
        <p:xfrm>
          <a:off x="712381" y="2636874"/>
          <a:ext cx="6028662" cy="3763922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014331">
                  <a:extLst>
                    <a:ext uri="{9D8B030D-6E8A-4147-A177-3AD203B41FA5}">
                      <a16:colId xmlns:a16="http://schemas.microsoft.com/office/drawing/2014/main" val="2583697213"/>
                    </a:ext>
                  </a:extLst>
                </a:gridCol>
                <a:gridCol w="3014331">
                  <a:extLst>
                    <a:ext uri="{9D8B030D-6E8A-4147-A177-3AD203B41FA5}">
                      <a16:colId xmlns:a16="http://schemas.microsoft.com/office/drawing/2014/main" val="3380585937"/>
                    </a:ext>
                  </a:extLst>
                </a:gridCol>
              </a:tblGrid>
              <a:tr h="4909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취업이 가능한 비자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1931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단기취업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(C-4)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비전문취업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(E-9)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532297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교수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(E-1)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선원취업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(E-10)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426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회화지도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(E-2)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거주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(F-2)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3561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연구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(E-3)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재외동포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17823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기술지도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영주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(F-5)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8472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전문직업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(E-5)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결혼이민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(F-6)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57973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예술흥행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(E-6)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관광취업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(H-1)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80441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특정활동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(E-7)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방문취업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(H-2)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83657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43CCF3C-974B-4289-BB7A-473AC49013AE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찾기쉬운생활법령정보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외국인근로자 취업 및 체류자격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950F36-62E6-4E5C-9652-AC608904C58D}"/>
              </a:ext>
            </a:extLst>
          </p:cNvPr>
          <p:cNvGrpSpPr/>
          <p:nvPr/>
        </p:nvGrpSpPr>
        <p:grpSpPr>
          <a:xfrm>
            <a:off x="7283303" y="3183944"/>
            <a:ext cx="4474381" cy="2669782"/>
            <a:chOff x="7368362" y="2797278"/>
            <a:chExt cx="4474381" cy="26697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2D50AE-AEF1-4B57-9A6C-6F9A117F8A6A}"/>
                </a:ext>
              </a:extLst>
            </p:cNvPr>
            <p:cNvSpPr txBox="1"/>
            <p:nvPr/>
          </p:nvSpPr>
          <p:spPr>
            <a:xfrm>
              <a:off x="7368362" y="2797278"/>
              <a:ext cx="4474381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/>
                <a:t>H-2(</a:t>
              </a:r>
              <a:r>
                <a:rPr lang="ko-KR" altLang="en-US" dirty="0"/>
                <a:t>방문취업</a:t>
              </a:r>
              <a:r>
                <a:rPr lang="en-US" altLang="ko-KR" dirty="0"/>
                <a:t>) </a:t>
              </a:r>
              <a:r>
                <a:rPr lang="ko-KR" altLang="en-US" dirty="0"/>
                <a:t>및 </a:t>
              </a:r>
              <a:r>
                <a:rPr lang="en-US" altLang="ko-KR" dirty="0"/>
                <a:t>E-9(</a:t>
              </a:r>
              <a:r>
                <a:rPr lang="ko-KR" altLang="en-US" dirty="0"/>
                <a:t>비전문취업</a:t>
              </a:r>
              <a:r>
                <a:rPr lang="en-US" altLang="ko-KR" dirty="0"/>
                <a:t>) </a:t>
              </a:r>
              <a:r>
                <a:rPr lang="ko-KR" altLang="en-US" dirty="0"/>
                <a:t>비자만 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03B5E"/>
                  </a:solidFill>
                </a:rPr>
                <a:t>고용센터</a:t>
              </a:r>
              <a:r>
                <a:rPr lang="ko-KR" altLang="en-US" dirty="0"/>
                <a:t>를 통해 상담 가능</a:t>
              </a:r>
              <a:endParaRPr lang="en-US" altLang="ko-KR" dirty="0"/>
            </a:p>
          </p:txBody>
        </p:sp>
        <p:sp>
          <p:nvSpPr>
            <p:cNvPr id="22" name="줄무늬가 있는 오른쪽 화살표[S] 13">
              <a:extLst>
                <a:ext uri="{FF2B5EF4-FFF2-40B4-BE49-F238E27FC236}">
                  <a16:creationId xmlns:a16="http://schemas.microsoft.com/office/drawing/2014/main" id="{341CD687-F8D5-4996-8236-E2862FAFB820}"/>
                </a:ext>
              </a:extLst>
            </p:cNvPr>
            <p:cNvSpPr/>
            <p:nvPr/>
          </p:nvSpPr>
          <p:spPr>
            <a:xfrm rot="5400000">
              <a:off x="9251734" y="3641328"/>
              <a:ext cx="707637" cy="98168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7F4949-D2E4-48D4-89CF-55C3599325C9}"/>
                </a:ext>
              </a:extLst>
            </p:cNvPr>
            <p:cNvSpPr txBox="1"/>
            <p:nvPr/>
          </p:nvSpPr>
          <p:spPr>
            <a:xfrm>
              <a:off x="7368362" y="4589960"/>
              <a:ext cx="4474381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나머지 취업 가능 비자는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03B5E"/>
                  </a:solidFill>
                </a:rPr>
                <a:t>직접 구직 활동</a:t>
              </a:r>
              <a:r>
                <a:rPr lang="ko-KR" altLang="en-US" dirty="0"/>
                <a:t> 해야함</a:t>
              </a:r>
              <a:endParaRPr lang="en-US" altLang="ko-KR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76E4ED-612E-4EFB-AB51-3098C6B13B79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체류자격별 취업이 가능한 비자</a:t>
            </a:r>
          </a:p>
        </p:txBody>
      </p:sp>
    </p:spTree>
    <p:extLst>
      <p:ext uri="{BB962C8B-B14F-4D97-AF65-F5344CB8AC3E}">
        <p14:creationId xmlns:p14="http://schemas.microsoft.com/office/powerpoint/2010/main" val="82950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D50AE-AEF1-4B57-9A6C-6F9A117F8A6A}"/>
              </a:ext>
            </a:extLst>
          </p:cNvPr>
          <p:cNvSpPr txBox="1"/>
          <p:nvPr/>
        </p:nvSpPr>
        <p:spPr>
          <a:xfrm>
            <a:off x="6483737" y="2682673"/>
            <a:ext cx="5612570" cy="14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제주특별자치도 외국인근로자상담센터</a:t>
            </a:r>
            <a:r>
              <a:rPr lang="en-US" altLang="ko-KR" sz="1400" dirty="0"/>
              <a:t> </a:t>
            </a:r>
            <a:r>
              <a:rPr lang="ko-KR" altLang="en-US" sz="1400" dirty="0"/>
              <a:t>주요사업 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외국인근로자에 대한 고충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법률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취업 등 상담사업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 노동권리 보호 및 쉼터 지원사업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외국인근로자의 생활편의 제공 및 응급 구호사업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외국인근로자의 권익과 복리향상에 필요하다고 인정되는 사업</a:t>
            </a:r>
            <a:endParaRPr lang="en-001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23ED03D-7A24-4405-AC64-08602AAB966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C8938-2B21-4C4E-B873-58473558104B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도내 취업 지원 센터 현황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2CA54B-9A8B-47FD-B646-E9E117677D20}"/>
              </a:ext>
            </a:extLst>
          </p:cNvPr>
          <p:cNvGrpSpPr/>
          <p:nvPr/>
        </p:nvGrpSpPr>
        <p:grpSpPr>
          <a:xfrm>
            <a:off x="0" y="2223225"/>
            <a:ext cx="5340292" cy="4634775"/>
            <a:chOff x="6851708" y="2116899"/>
            <a:chExt cx="5340292" cy="46347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7CC46B-17DA-4ABA-8634-9601F052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1708" y="2116899"/>
              <a:ext cx="5340292" cy="46347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29C8B2-776B-40E7-AF30-C27230B20A3C}"/>
                </a:ext>
              </a:extLst>
            </p:cNvPr>
            <p:cNvSpPr txBox="1"/>
            <p:nvPr/>
          </p:nvSpPr>
          <p:spPr>
            <a:xfrm>
              <a:off x="8521345" y="3429000"/>
              <a:ext cx="2253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제주특별자치도 외국인근로자상담센터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52F1A1-D7F4-4682-9886-10E07557A1FB}"/>
              </a:ext>
            </a:extLst>
          </p:cNvPr>
          <p:cNvSpPr txBox="1"/>
          <p:nvPr/>
        </p:nvSpPr>
        <p:spPr>
          <a:xfrm>
            <a:off x="6277970" y="5019570"/>
            <a:ext cx="4947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도내 외국인주민의 구직활동을 돕는</a:t>
            </a:r>
            <a:endParaRPr lang="en-US" altLang="ko-KR" sz="2400" dirty="0"/>
          </a:p>
          <a:p>
            <a:pPr algn="ctr"/>
            <a:r>
              <a:rPr lang="ko-KR" altLang="en-US" sz="2400" dirty="0"/>
              <a:t>취업 지원 관련 센터 부재</a:t>
            </a:r>
          </a:p>
        </p:txBody>
      </p:sp>
    </p:spTree>
    <p:extLst>
      <p:ext uri="{BB962C8B-B14F-4D97-AF65-F5344CB8AC3E}">
        <p14:creationId xmlns:p14="http://schemas.microsoft.com/office/powerpoint/2010/main" val="319573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"/>
            <a:ext cx="12202613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20" y="447188"/>
            <a:ext cx="6152273" cy="1559412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66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106024-7F3A-4DC0-9A67-693159AD5A50}"/>
              </a:ext>
            </a:extLst>
          </p:cNvPr>
          <p:cNvSpPr/>
          <p:nvPr/>
        </p:nvSpPr>
        <p:spPr>
          <a:xfrm>
            <a:off x="365705" y="447186"/>
            <a:ext cx="9362113" cy="5963624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C049-4FF0-4116-AF7A-557B04CC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447187"/>
            <a:ext cx="10554574" cy="596362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문제 정의</a:t>
            </a: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분석 과정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분석 결과</a:t>
            </a:r>
            <a:endParaRPr lang="en-US" altLang="ko-KR" sz="1400" dirty="0"/>
          </a:p>
          <a:p>
            <a:r>
              <a:rPr lang="en-US" altLang="ko-KR" sz="1600" dirty="0"/>
              <a:t>3.1 </a:t>
            </a:r>
            <a:r>
              <a:rPr lang="ko-KR" altLang="en-US" sz="1600" dirty="0"/>
              <a:t>도내 </a:t>
            </a:r>
            <a:r>
              <a:rPr lang="en-US" altLang="ko-KR" sz="1600" dirty="0"/>
              <a:t>1</a:t>
            </a:r>
            <a:r>
              <a:rPr lang="ko-KR" altLang="en-US" sz="1600" dirty="0"/>
              <a:t>차 산업 현황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산업규모 종사자수 고령화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3.2 </a:t>
            </a:r>
            <a:r>
              <a:rPr lang="ko-KR" altLang="en-US" sz="1600" dirty="0"/>
              <a:t>도내 외국인 근로자 현황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인구 주거지 구직경로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취업지원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3.3 </a:t>
            </a:r>
            <a:r>
              <a:rPr lang="ko-KR" altLang="en-US" sz="1600" dirty="0"/>
              <a:t>고용허가제 및 계절근로자제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정의 현황 한계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3.4 </a:t>
            </a:r>
            <a:r>
              <a:rPr lang="ko-KR" altLang="en-US" sz="1600" dirty="0"/>
              <a:t>결론 및 제안</a:t>
            </a:r>
            <a:endParaRPr lang="en-US" altLang="ko-KR" sz="16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참고 자료 및 도구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9197828-8E11-43F7-9B9B-296F97A8DEFF}"/>
              </a:ext>
            </a:extLst>
          </p:cNvPr>
          <p:cNvGrpSpPr/>
          <p:nvPr/>
        </p:nvGrpSpPr>
        <p:grpSpPr>
          <a:xfrm>
            <a:off x="646737" y="4669347"/>
            <a:ext cx="10898527" cy="806669"/>
            <a:chOff x="883572" y="2622331"/>
            <a:chExt cx="10898527" cy="80666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E9FC574-1A3D-43F3-951F-6EA74C630B22}"/>
                </a:ext>
              </a:extLst>
            </p:cNvPr>
            <p:cNvSpPr/>
            <p:nvPr/>
          </p:nvSpPr>
          <p:spPr>
            <a:xfrm>
              <a:off x="883572" y="2622331"/>
              <a:ext cx="2216980" cy="8066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계절근로자제란</a:t>
              </a:r>
              <a:r>
                <a:rPr lang="en-US" altLang="ko-KR" dirty="0"/>
                <a:t>? </a:t>
              </a:r>
              <a:endParaRPr lang="en-00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05DAA1-E6CF-407E-9BA4-1C09D1A0ECC7}"/>
                </a:ext>
              </a:extLst>
            </p:cNvPr>
            <p:cNvSpPr/>
            <p:nvPr/>
          </p:nvSpPr>
          <p:spPr>
            <a:xfrm>
              <a:off x="3216168" y="2622331"/>
              <a:ext cx="8565931" cy="8066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03B5E"/>
                  </a:solidFill>
                </a:rPr>
                <a:t>농번기 일손 부족 현상을 해소하기 위해 단기간 동안 이주노동자를 합법적으로 고용할 수 있도록 하자는 농민과 지자체의 요구를 반영한 제도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BDF37E3A-DBE2-4393-A39B-CC931245EE6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2DEBE40-ECF9-48D9-B719-AD59F8127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53290"/>
              </p:ext>
            </p:extLst>
          </p:nvPr>
        </p:nvGraphicFramePr>
        <p:xfrm>
          <a:off x="2032000" y="5694378"/>
          <a:ext cx="8128000" cy="10109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608239">
                  <a:extLst>
                    <a:ext uri="{9D8B030D-6E8A-4147-A177-3AD203B41FA5}">
                      <a16:colId xmlns:a16="http://schemas.microsoft.com/office/drawing/2014/main" val="3300607120"/>
                    </a:ext>
                  </a:extLst>
                </a:gridCol>
                <a:gridCol w="5519761">
                  <a:extLst>
                    <a:ext uri="{9D8B030D-6E8A-4147-A177-3AD203B41FA5}">
                      <a16:colId xmlns:a16="http://schemas.microsoft.com/office/drawing/2014/main" val="3979056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2015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시범사업 시작</a:t>
                      </a:r>
                      <a:r>
                        <a:rPr lang="en-US" altLang="ko-KR" dirty="0"/>
                        <a:t> – </a:t>
                      </a:r>
                      <a:r>
                        <a:rPr lang="ko-KR" altLang="en-US" dirty="0"/>
                        <a:t>단기취업</a:t>
                      </a:r>
                      <a:r>
                        <a:rPr lang="en-US" altLang="ko-KR" dirty="0"/>
                        <a:t>(C-4)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계절근로</a:t>
                      </a:r>
                      <a:r>
                        <a:rPr lang="en-US" altLang="ko-KR" dirty="0"/>
                        <a:t>(E-8) </a:t>
                      </a:r>
                      <a:r>
                        <a:rPr lang="ko-KR" altLang="en-US" dirty="0"/>
                        <a:t>장기체류자격 신설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기존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개월에서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개월로 체류 기간 확대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443689"/>
                  </a:ext>
                </a:extLst>
              </a:tr>
            </a:tbl>
          </a:graphicData>
        </a:graphic>
      </p:graphicFrame>
      <p:grpSp>
        <p:nvGrpSpPr>
          <p:cNvPr id="8" name="Group 4">
            <a:extLst>
              <a:ext uri="{FF2B5EF4-FFF2-40B4-BE49-F238E27FC236}">
                <a16:creationId xmlns:a16="http://schemas.microsoft.com/office/drawing/2014/main" id="{36240F42-1975-4C58-BA9D-5995BA97E97F}"/>
              </a:ext>
            </a:extLst>
          </p:cNvPr>
          <p:cNvGrpSpPr/>
          <p:nvPr/>
        </p:nvGrpSpPr>
        <p:grpSpPr>
          <a:xfrm>
            <a:off x="646737" y="2363022"/>
            <a:ext cx="10898527" cy="806669"/>
            <a:chOff x="731172" y="709523"/>
            <a:chExt cx="10898527" cy="806669"/>
          </a:xfrm>
        </p:grpSpPr>
        <p:sp>
          <p:nvSpPr>
            <p:cNvPr id="9" name="Rectangle: Rounded Corners 1">
              <a:extLst>
                <a:ext uri="{FF2B5EF4-FFF2-40B4-BE49-F238E27FC236}">
                  <a16:creationId xmlns:a16="http://schemas.microsoft.com/office/drawing/2014/main" id="{3A42E71C-F95D-4B04-BC23-4EEC821AF7F1}"/>
                </a:ext>
              </a:extLst>
            </p:cNvPr>
            <p:cNvSpPr/>
            <p:nvPr/>
          </p:nvSpPr>
          <p:spPr>
            <a:xfrm>
              <a:off x="731172" y="709523"/>
              <a:ext cx="2216980" cy="8066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03B5E"/>
                  </a:solidFill>
                </a:rPr>
                <a:t>고용허가제란</a:t>
              </a:r>
              <a:r>
                <a:rPr lang="en-US" altLang="ko-KR" dirty="0">
                  <a:solidFill>
                    <a:srgbClr val="F03B5E"/>
                  </a:solidFill>
                </a:rPr>
                <a:t>? </a:t>
              </a:r>
              <a:endParaRPr lang="en-001" dirty="0">
                <a:solidFill>
                  <a:srgbClr val="F03B5E"/>
                </a:solidFill>
              </a:endParaRPr>
            </a:p>
          </p:txBody>
        </p:sp>
        <p:sp>
          <p:nvSpPr>
            <p:cNvPr id="10" name="Rectangle: Rounded Corners 3">
              <a:extLst>
                <a:ext uri="{FF2B5EF4-FFF2-40B4-BE49-F238E27FC236}">
                  <a16:creationId xmlns:a16="http://schemas.microsoft.com/office/drawing/2014/main" id="{D44A3F12-1005-4E9F-A515-7B322851EBC0}"/>
                </a:ext>
              </a:extLst>
            </p:cNvPr>
            <p:cNvSpPr/>
            <p:nvPr/>
          </p:nvSpPr>
          <p:spPr>
            <a:xfrm>
              <a:off x="3063768" y="709523"/>
              <a:ext cx="8565931" cy="8066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03B5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2004</a:t>
              </a:r>
              <a:r>
                <a:rPr lang="ko-KR" altLang="en-US" dirty="0">
                  <a:solidFill>
                    <a:srgbClr val="F03B5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년 </a:t>
              </a:r>
              <a:r>
                <a:rPr lang="en-US" altLang="ko-KR" dirty="0">
                  <a:solidFill>
                    <a:srgbClr val="F03B5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8</a:t>
              </a:r>
              <a:r>
                <a:rPr lang="ko-KR" altLang="en-US" dirty="0">
                  <a:solidFill>
                    <a:srgbClr val="F03B5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월 시행된 사업자가 외국인 인력을 고용하는 것을 허가하고 관리하는 제도</a:t>
              </a: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00D258C-28F8-4E95-8450-F3BABF4C7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46987"/>
              </p:ext>
            </p:extLst>
          </p:nvPr>
        </p:nvGraphicFramePr>
        <p:xfrm>
          <a:off x="2032000" y="3387980"/>
          <a:ext cx="8128000" cy="9144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79056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외국인 근로자를 고용하려는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300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인 미만의 중소기업에서 내국인 근로자를 고용할 수 없음을 입증하고 필요 직종과 목적을 제시하는 경우 정부는 그 타당성을 검토하여 허가 여부를 결정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–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비전문취업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(E-9)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2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62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51EDEB-9DD3-4086-9B2A-9E34443D2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86309"/>
              </p:ext>
            </p:extLst>
          </p:nvPr>
        </p:nvGraphicFramePr>
        <p:xfrm>
          <a:off x="810000" y="2575034"/>
          <a:ext cx="11045670" cy="339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69">
                  <a:extLst>
                    <a:ext uri="{9D8B030D-6E8A-4147-A177-3AD203B41FA5}">
                      <a16:colId xmlns:a16="http://schemas.microsoft.com/office/drawing/2014/main" val="2181393497"/>
                    </a:ext>
                  </a:extLst>
                </a:gridCol>
                <a:gridCol w="4971393">
                  <a:extLst>
                    <a:ext uri="{9D8B030D-6E8A-4147-A177-3AD203B41FA5}">
                      <a16:colId xmlns:a16="http://schemas.microsoft.com/office/drawing/2014/main" val="2425690041"/>
                    </a:ext>
                  </a:extLst>
                </a:gridCol>
                <a:gridCol w="4782208">
                  <a:extLst>
                    <a:ext uri="{9D8B030D-6E8A-4147-A177-3AD203B41FA5}">
                      <a16:colId xmlns:a16="http://schemas.microsoft.com/office/drawing/2014/main" val="699708003"/>
                    </a:ext>
                  </a:extLst>
                </a:gridCol>
              </a:tblGrid>
              <a:tr h="486501">
                <a:tc>
                  <a:txBody>
                    <a:bodyPr/>
                    <a:lstStyle/>
                    <a:p>
                      <a:pPr algn="ctr"/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계절근로자제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고용허가제</a:t>
                      </a:r>
                      <a:endParaRPr lang="en-00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440745"/>
                  </a:ext>
                </a:extLst>
              </a:tr>
              <a:tr h="1930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취업 절차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허용인원 배정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대상 선정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지방자치단체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 발급 신청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사증발급 인정서 발급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출입국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관서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사증발급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재외공관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입국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한국어능력시험 실시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구직자 명부 작성 및 송부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표준 근로계약 체결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사전 취업 교육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입국 및 취업 교육 실시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사업장 배치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845414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체류 기간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 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38593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주무 부처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고용노동부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658625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47174759-5887-418C-8657-418D76E7C366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45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DF37E3A-DBE2-4393-A39B-CC931245EE6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현황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BEC40-15B0-4772-BF5C-F1107F5FC11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계절근로자제도 입국자수와 이탈자수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425340-51D2-444B-93E3-3C1686B19593}"/>
              </a:ext>
            </a:extLst>
          </p:cNvPr>
          <p:cNvSpPr/>
          <p:nvPr/>
        </p:nvSpPr>
        <p:spPr>
          <a:xfrm>
            <a:off x="276543" y="260453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2015-2018 </a:t>
            </a:r>
            <a:r>
              <a:rPr kumimoji="1" lang="ko-KR" altLang="en-US" dirty="0"/>
              <a:t>계절근로자제 입국자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BBEEC0-AE7B-4D68-8D09-D2E8490D6CBD}"/>
              </a:ext>
            </a:extLst>
          </p:cNvPr>
          <p:cNvSpPr/>
          <p:nvPr/>
        </p:nvSpPr>
        <p:spPr>
          <a:xfrm>
            <a:off x="4269145" y="260453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2015-2018 </a:t>
            </a:r>
            <a:r>
              <a:rPr kumimoji="1" lang="ko-KR" altLang="en-US" dirty="0"/>
              <a:t>계절근로자제 이탈자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055EF-FA7F-47BE-86B5-E9066CE7C7E4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법무부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083FA-FE82-42C1-848F-8AF5303D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45" y="3215013"/>
            <a:ext cx="3653710" cy="31710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54151C-A9FA-4B47-B775-A040A8926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43" y="3215013"/>
            <a:ext cx="3653710" cy="3171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16F35D-D7F7-4E19-A3E6-A7E0E375CDD7}"/>
              </a:ext>
            </a:extLst>
          </p:cNvPr>
          <p:cNvSpPr txBox="1"/>
          <p:nvPr/>
        </p:nvSpPr>
        <p:spPr>
          <a:xfrm>
            <a:off x="8261747" y="4019107"/>
            <a:ext cx="3653710" cy="100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/>
              <a:t>늘어나는 계절근로자 입국자만큼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03B5E"/>
                </a:solidFill>
              </a:rPr>
              <a:t>늘어나는 </a:t>
            </a:r>
            <a:r>
              <a:rPr lang="ko-KR" altLang="en-US" sz="2400" dirty="0">
                <a:solidFill>
                  <a:srgbClr val="F03B5E"/>
                </a:solidFill>
              </a:rPr>
              <a:t>이탈자</a:t>
            </a:r>
            <a:r>
              <a:rPr lang="en-US" altLang="ko-KR" sz="2400" dirty="0">
                <a:solidFill>
                  <a:srgbClr val="F03B5E"/>
                </a:solidFill>
              </a:rPr>
              <a:t>(</a:t>
            </a:r>
            <a:r>
              <a:rPr lang="ko-KR" altLang="en-US" sz="2400" dirty="0">
                <a:solidFill>
                  <a:srgbClr val="F03B5E"/>
                </a:solidFill>
              </a:rPr>
              <a:t>불법체류자</a:t>
            </a:r>
            <a:r>
              <a:rPr lang="en-US" altLang="ko-KR" sz="2400" dirty="0">
                <a:solidFill>
                  <a:srgbClr val="F03B5E"/>
                </a:solidFill>
              </a:rPr>
              <a:t>)</a:t>
            </a:r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2CBF0-AAC8-4CD9-BF34-2DFF8E73AF7D}"/>
              </a:ext>
            </a:extLst>
          </p:cNvPr>
          <p:cNvSpPr txBox="1"/>
          <p:nvPr/>
        </p:nvSpPr>
        <p:spPr>
          <a:xfrm>
            <a:off x="3366683" y="3045736"/>
            <a:ext cx="1226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03B5E"/>
                </a:solidFill>
              </a:rPr>
              <a:t>2,822 </a:t>
            </a:r>
            <a:r>
              <a:rPr lang="ko-KR" altLang="en-US" sz="1600" dirty="0">
                <a:solidFill>
                  <a:srgbClr val="F03B5E"/>
                </a:solidFill>
              </a:rPr>
              <a:t>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25642-12D4-44AD-9BE6-F7171BC86129}"/>
              </a:ext>
            </a:extLst>
          </p:cNvPr>
          <p:cNvSpPr txBox="1"/>
          <p:nvPr/>
        </p:nvSpPr>
        <p:spPr>
          <a:xfrm>
            <a:off x="7309564" y="3041563"/>
            <a:ext cx="1226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03B5E"/>
                </a:solidFill>
              </a:rPr>
              <a:t>93 </a:t>
            </a:r>
            <a:r>
              <a:rPr lang="ko-KR" altLang="en-US" sz="1600" dirty="0">
                <a:solidFill>
                  <a:srgbClr val="F03B5E"/>
                </a:solidFill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71435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FA629EA-8520-45B0-9ED6-F790648E9705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 현황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E5E91-853E-47F7-9796-ED703C576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8" t="13134" r="19373" b="18209"/>
          <a:stretch/>
        </p:blipFill>
        <p:spPr>
          <a:xfrm>
            <a:off x="1080178" y="2672355"/>
            <a:ext cx="3696539" cy="3806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20BAD-873D-47E1-8203-ED3842470F9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고용허가제의 농어가 애로 사항 및 건의사항</a:t>
            </a:r>
            <a:r>
              <a:rPr lang="en-US" altLang="ko-KR" sz="2000" dirty="0">
                <a:solidFill>
                  <a:schemeClr val="bg1"/>
                </a:solidFill>
              </a:rPr>
              <a:t>(2018)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648C59-3596-4455-A9E6-EBDF1A70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03" t="17356" r="12808" b="19005"/>
          <a:stretch/>
        </p:blipFill>
        <p:spPr>
          <a:xfrm>
            <a:off x="6532726" y="2871595"/>
            <a:ext cx="4702212" cy="3607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A87F7B-635A-4E59-ABA9-A802013968FA}"/>
              </a:ext>
            </a:extLst>
          </p:cNvPr>
          <p:cNvSpPr/>
          <p:nvPr/>
        </p:nvSpPr>
        <p:spPr>
          <a:xfrm>
            <a:off x="1857477" y="2303023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농어가의 애로사항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72A2D0-2A7A-4CFE-AF61-B67FD693B729}"/>
              </a:ext>
            </a:extLst>
          </p:cNvPr>
          <p:cNvSpPr/>
          <p:nvPr/>
        </p:nvSpPr>
        <p:spPr>
          <a:xfrm>
            <a:off x="7946654" y="230723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농어가의 건의사항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41E75-A0D6-4388-BF24-300212D645B0}"/>
              </a:ext>
            </a:extLst>
          </p:cNvPr>
          <p:cNvSpPr txBox="1"/>
          <p:nvPr/>
        </p:nvSpPr>
        <p:spPr>
          <a:xfrm>
            <a:off x="7368363" y="6627168"/>
            <a:ext cx="48236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 단기 계절근로자 제도 실태분석 및 종합개선 방안 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한국이민학회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2018.12</a:t>
            </a:r>
            <a:endParaRPr lang="ko-KR" altLang="en-US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53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0A8F7-15B3-4010-B581-62948E38BBAC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 및 제안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FC286B-569F-4FE2-B152-B445E4ACF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815485"/>
              </p:ext>
            </p:extLst>
          </p:nvPr>
        </p:nvGraphicFramePr>
        <p:xfrm>
          <a:off x="2032000" y="2289085"/>
          <a:ext cx="8128000" cy="1402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2367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96191782"/>
                    </a:ext>
                  </a:extLst>
                </a:gridCol>
              </a:tblGrid>
              <a:tr h="554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도내 </a:t>
                      </a:r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차 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종사자수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감소</a:t>
                      </a:r>
                      <a:r>
                        <a:rPr lang="ko-KR" altLang="en-US" sz="2000" dirty="0"/>
                        <a:t> 중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계속되는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고령화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17582"/>
                  </a:ext>
                </a:extLst>
              </a:tr>
              <a:tr h="554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도내 외국인 등록자 및 근로자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전체 수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증가</a:t>
                      </a:r>
                      <a:r>
                        <a:rPr lang="ko-KR" altLang="en-US" sz="2000" dirty="0"/>
                        <a:t> 중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도내 인구 대비 비율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증가</a:t>
                      </a:r>
                      <a:r>
                        <a:rPr lang="ko-KR" altLang="en-US" sz="2000" dirty="0"/>
                        <a:t>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3799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CC4110-D989-4A86-85D4-5C58801A827B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현황 요약</a:t>
            </a:r>
          </a:p>
        </p:txBody>
      </p:sp>
      <p:sp>
        <p:nvSpPr>
          <p:cNvPr id="5" name="줄무늬가 있는 오른쪽 화살표[S] 13">
            <a:extLst>
              <a:ext uri="{FF2B5EF4-FFF2-40B4-BE49-F238E27FC236}">
                <a16:creationId xmlns:a16="http://schemas.microsoft.com/office/drawing/2014/main" id="{1ACADDA4-3F8B-475F-9D70-07DEC84DE0D8}"/>
              </a:ext>
            </a:extLst>
          </p:cNvPr>
          <p:cNvSpPr/>
          <p:nvPr/>
        </p:nvSpPr>
        <p:spPr>
          <a:xfrm rot="5400000">
            <a:off x="5823991" y="3699432"/>
            <a:ext cx="544018" cy="75469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08FEEBB-E8F0-435F-B1C9-5CEC73804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55495"/>
              </p:ext>
            </p:extLst>
          </p:nvPr>
        </p:nvGraphicFramePr>
        <p:xfrm>
          <a:off x="2031999" y="4462397"/>
          <a:ext cx="8128000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753213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7856766"/>
                    </a:ext>
                  </a:extLst>
                </a:gridCol>
              </a:tblGrid>
              <a:tr h="55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계절근로자제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여전한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인력 부족</a:t>
                      </a:r>
                      <a:endParaRPr lang="en-US" altLang="ko-KR" sz="2000" dirty="0">
                        <a:solidFill>
                          <a:srgbClr val="F03B5E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이탈자</a:t>
                      </a:r>
                      <a:r>
                        <a:rPr lang="ko-KR" altLang="en-US" sz="2000" dirty="0"/>
                        <a:t> 증가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545880"/>
                  </a:ext>
                </a:extLst>
              </a:tr>
            </a:tbl>
          </a:graphicData>
        </a:graphic>
      </p:graphicFrame>
      <p:sp>
        <p:nvSpPr>
          <p:cNvPr id="7" name="줄무늬가 있는 오른쪽 화살표[S] 13">
            <a:extLst>
              <a:ext uri="{FF2B5EF4-FFF2-40B4-BE49-F238E27FC236}">
                <a16:creationId xmlns:a16="http://schemas.microsoft.com/office/drawing/2014/main" id="{90F44574-B0FE-444B-8CC9-A8E816EF684A}"/>
              </a:ext>
            </a:extLst>
          </p:cNvPr>
          <p:cNvSpPr/>
          <p:nvPr/>
        </p:nvSpPr>
        <p:spPr>
          <a:xfrm rot="5400000">
            <a:off x="5823991" y="5171704"/>
            <a:ext cx="544018" cy="75469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D284E7-8BD9-4D2E-8E54-61E940E292ED}"/>
              </a:ext>
            </a:extLst>
          </p:cNvPr>
          <p:cNvSpPr/>
          <p:nvPr/>
        </p:nvSpPr>
        <p:spPr>
          <a:xfrm>
            <a:off x="5802489" y="5934670"/>
            <a:ext cx="587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334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97566-4E0E-4EBC-9006-6777C15B4FA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 및 제안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312E1-CC65-4ED7-B3F7-40BB7D70FDE3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제안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D294846-7535-451C-9CAC-5BFBE6645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85883"/>
              </p:ext>
            </p:extLst>
          </p:nvPr>
        </p:nvGraphicFramePr>
        <p:xfrm>
          <a:off x="2032000" y="2335045"/>
          <a:ext cx="8128000" cy="42977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16858814"/>
                    </a:ext>
                  </a:extLst>
                </a:gridCol>
              </a:tblGrid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외국인 근로자</a:t>
                      </a:r>
                      <a:r>
                        <a:rPr lang="en-US" altLang="ko-KR" dirty="0">
                          <a:solidFill>
                            <a:srgbClr val="F03B5E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등록자</a:t>
                      </a:r>
                      <a:r>
                        <a:rPr lang="en-US" altLang="ko-KR" dirty="0">
                          <a:solidFill>
                            <a:srgbClr val="F03B5E"/>
                          </a:solidFill>
                        </a:rPr>
                        <a:t>)</a:t>
                      </a:r>
                      <a:r>
                        <a:rPr lang="ko-KR" altLang="en-US" dirty="0"/>
                        <a:t>들에게 </a:t>
                      </a: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채용 공고 탐색</a:t>
                      </a:r>
                      <a:r>
                        <a:rPr lang="ko-KR" altLang="en-US" dirty="0"/>
                        <a:t>이 용이한 </a:t>
                      </a: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온라인 웹사이트 개설</a:t>
                      </a:r>
                      <a:endParaRPr lang="en-US" altLang="ko-KR" dirty="0">
                        <a:solidFill>
                          <a:srgbClr val="F03B5E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313472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609954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국내 체류 중인</a:t>
                      </a:r>
                      <a:r>
                        <a:rPr lang="ko-KR" altLang="en-US" dirty="0"/>
                        <a:t> 취업가능한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등록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외국인을 </a:t>
                      </a:r>
                      <a:r>
                        <a:rPr lang="en-US" altLang="ko-KR" dirty="0">
                          <a:solidFill>
                            <a:srgbClr val="F03B5E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차 산업</a:t>
                      </a:r>
                      <a:r>
                        <a:rPr lang="ko-KR" altLang="en-US" dirty="0"/>
                        <a:t>으로 유도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742996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867185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불법체류자 발생 문제에서 자유로움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103657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계절근로자 지원 지출 부담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901272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한국어 및 한국 문화에 이미 노출되어 농어가 불만 감소 효과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18195"/>
                  </a:ext>
                </a:extLst>
              </a:tr>
            </a:tbl>
          </a:graphicData>
        </a:graphic>
      </p:graphicFrame>
      <p:sp>
        <p:nvSpPr>
          <p:cNvPr id="7" name="줄무늬가 있는 오른쪽 화살표[S] 13">
            <a:extLst>
              <a:ext uri="{FF2B5EF4-FFF2-40B4-BE49-F238E27FC236}">
                <a16:creationId xmlns:a16="http://schemas.microsoft.com/office/drawing/2014/main" id="{449953DF-2B07-4688-AE67-27874152642E}"/>
              </a:ext>
            </a:extLst>
          </p:cNvPr>
          <p:cNvSpPr/>
          <p:nvPr/>
        </p:nvSpPr>
        <p:spPr>
          <a:xfrm rot="5400000">
            <a:off x="5879653" y="2977268"/>
            <a:ext cx="432694" cy="60026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줄무늬가 있는 오른쪽 화살표[S] 13">
            <a:extLst>
              <a:ext uri="{FF2B5EF4-FFF2-40B4-BE49-F238E27FC236}">
                <a16:creationId xmlns:a16="http://schemas.microsoft.com/office/drawing/2014/main" id="{D704B03D-4C64-4350-9E72-16841CD5AB06}"/>
              </a:ext>
            </a:extLst>
          </p:cNvPr>
          <p:cNvSpPr/>
          <p:nvPr/>
        </p:nvSpPr>
        <p:spPr>
          <a:xfrm rot="5400000">
            <a:off x="5879653" y="4194498"/>
            <a:ext cx="432694" cy="60026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08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793" y="2330489"/>
            <a:ext cx="8992510" cy="4484847"/>
          </a:xfrm>
        </p:spPr>
        <p:txBody>
          <a:bodyPr vert="horz">
            <a:normAutofit fontScale="70000" lnSpcReduction="20000"/>
          </a:bodyPr>
          <a:lstStyle/>
          <a:p>
            <a:r>
              <a:rPr lang="ko-KR" altLang="en-US" sz="2200" dirty="0"/>
              <a:t>분석 데이터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700" dirty="0" err="1"/>
              <a:t>국가통계포털</a:t>
            </a:r>
            <a:r>
              <a:rPr lang="ko-KR" altLang="en-US" sz="1700" dirty="0"/>
              <a:t> </a:t>
            </a:r>
            <a:r>
              <a:rPr lang="en-US" altLang="ko-KR" sz="1700" dirty="0">
                <a:hlinkClick r:id="rId3"/>
              </a:rPr>
              <a:t>http://kosis.kr</a:t>
            </a:r>
            <a:endParaRPr lang="en-US" altLang="ko-KR" sz="1700" dirty="0"/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농가인구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어가인구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임가인구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연령별 농가인구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2012~2018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시도별 경제활동별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지역내총생산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2015~2017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시도별 외국인주민 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2015~2018</a:t>
            </a:r>
          </a:p>
          <a:p>
            <a:pPr marL="0" indent="0">
              <a:buNone/>
            </a:pP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외국인 주민현황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연령별 외국인 주민현황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한국국적을 가지지않은 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2018</a:t>
            </a:r>
          </a:p>
          <a:p>
            <a:pPr marL="0" indent="0">
              <a:buNone/>
            </a:pP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읍면동별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세대 및 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2014~2018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실업자의 구직 경로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복수응답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외국인이민자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2019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실업자가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구직시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경험한 어려움의 원인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,(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복수응답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외국인이민자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2019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200" dirty="0"/>
              <a:t>참고 문헌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단기 계절근로자 제도 실태분석 및 종합개선 방안 연구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한국이민학회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2018</a:t>
            </a: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0819C17-FF3B-4CCD-ACC3-10BAEF610531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참고자료 및 도구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7F32A2-A804-4B1B-8B32-0DF91C2B8F12}"/>
              </a:ext>
            </a:extLst>
          </p:cNvPr>
          <p:cNvGrpSpPr/>
          <p:nvPr/>
        </p:nvGrpSpPr>
        <p:grpSpPr>
          <a:xfrm>
            <a:off x="8027583" y="2418888"/>
            <a:ext cx="2834327" cy="2388512"/>
            <a:chOff x="9260959" y="4363027"/>
            <a:chExt cx="2834327" cy="23885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60749C8-8E17-4944-BB0C-7EEBD859A235}"/>
                </a:ext>
              </a:extLst>
            </p:cNvPr>
            <p:cNvGrpSpPr/>
            <p:nvPr/>
          </p:nvGrpSpPr>
          <p:grpSpPr>
            <a:xfrm>
              <a:off x="9350530" y="4872558"/>
              <a:ext cx="2744756" cy="1878981"/>
              <a:chOff x="7861042" y="2670693"/>
              <a:chExt cx="4018383" cy="2884549"/>
            </a:xfrm>
          </p:grpSpPr>
          <p:pic>
            <p:nvPicPr>
              <p:cNvPr id="4" name="Picture 2" descr="rstudio logo vector에 대한 이미지 검색결과">
                <a:extLst>
                  <a:ext uri="{FF2B5EF4-FFF2-40B4-BE49-F238E27FC236}">
                    <a16:creationId xmlns:a16="http://schemas.microsoft.com/office/drawing/2014/main" id="{E9322464-39F1-49B2-A3FD-12E934434B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042" y="2670693"/>
                <a:ext cx="4018383" cy="1411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ms excel logo에 대한 이미지 검색결과">
                <a:extLst>
                  <a:ext uri="{FF2B5EF4-FFF2-40B4-BE49-F238E27FC236}">
                    <a16:creationId xmlns:a16="http://schemas.microsoft.com/office/drawing/2014/main" id="{28DA9234-6F5F-45E9-995B-82300CFC8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042" y="4081836"/>
                <a:ext cx="4018382" cy="1473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세로 텍스트 개체 틀 2">
              <a:extLst>
                <a:ext uri="{FF2B5EF4-FFF2-40B4-BE49-F238E27FC236}">
                  <a16:creationId xmlns:a16="http://schemas.microsoft.com/office/drawing/2014/main" id="{F7CF308C-8522-49C1-94D9-1F8BE1A66DB4}"/>
                </a:ext>
              </a:extLst>
            </p:cNvPr>
            <p:cNvSpPr txBox="1">
              <a:spLocks/>
            </p:cNvSpPr>
            <p:nvPr/>
          </p:nvSpPr>
          <p:spPr>
            <a:xfrm>
              <a:off x="9260959" y="4363027"/>
              <a:ext cx="1918313" cy="884391"/>
            </a:xfrm>
            <a:prstGeom prst="rect">
              <a:avLst/>
            </a:prstGeom>
            <a:effectLst>
              <a:outerShdw blurRad="50800" dir="14400000">
                <a:srgbClr val="000000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429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8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6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4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/>
                <a:t>분석 도구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77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자유형(F)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9F4026-3345-42A4-A5C7-F238BE2E3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7FBEB626-8299-42BE-A4C9-2DB916C0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620" y="1417639"/>
            <a:ext cx="8640147" cy="5328394"/>
          </a:xfrm>
        </p:spPr>
        <p:txBody>
          <a:bodyPr vert="horz"/>
          <a:lstStyle/>
          <a:p>
            <a:r>
              <a:rPr lang="ko-KR" altLang="en-US" dirty="0"/>
              <a:t>데이터 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60C53-D417-4FF3-8EB9-11A46E77E4B4}"/>
              </a:ext>
            </a:extLst>
          </p:cNvPr>
          <p:cNvSpPr txBox="1"/>
          <p:nvPr/>
        </p:nvSpPr>
        <p:spPr>
          <a:xfrm>
            <a:off x="5005312" y="47340"/>
            <a:ext cx="4542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기사 출처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연합뉴스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제주의소리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제주일보</a:t>
            </a:r>
            <a:endParaRPr lang="en-001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57F76-18D9-40E1-B813-BE76A694E97F}"/>
              </a:ext>
            </a:extLst>
          </p:cNvPr>
          <p:cNvSpPr txBox="1"/>
          <p:nvPr/>
        </p:nvSpPr>
        <p:spPr>
          <a:xfrm>
            <a:off x="175640" y="4807002"/>
            <a:ext cx="7211208" cy="169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3B5E"/>
                </a:solidFill>
                <a:latin typeface="+mj-ea"/>
                <a:ea typeface="+mj-ea"/>
              </a:rPr>
              <a:t>1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차 산업 </a:t>
            </a:r>
            <a:r>
              <a:rPr lang="ko-KR" altLang="en-US" sz="2400" dirty="0">
                <a:latin typeface="+mj-ea"/>
                <a:ea typeface="+mj-ea"/>
              </a:rPr>
              <a:t>노동 인구 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고령화</a:t>
            </a:r>
            <a:r>
              <a:rPr lang="en-US" altLang="ko-KR" sz="2400" dirty="0">
                <a:solidFill>
                  <a:srgbClr val="F03B5E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계속되는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 인력 부족</a:t>
            </a:r>
            <a:r>
              <a:rPr lang="en-US" altLang="ko-KR" sz="2400" dirty="0">
                <a:solidFill>
                  <a:srgbClr val="F03B5E"/>
                </a:solidFill>
                <a:latin typeface="+mj-ea"/>
                <a:ea typeface="+mj-ea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생산성 저하 및 산업 경쟁력 악화가 우려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늘어나는 외국인 </a:t>
            </a:r>
            <a:r>
              <a:rPr lang="ko-KR" altLang="en-US" sz="2400" dirty="0">
                <a:latin typeface="+mj-ea"/>
                <a:ea typeface="+mj-ea"/>
              </a:rPr>
              <a:t>주민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구직 활동 안정화 필요</a:t>
            </a:r>
            <a:endParaRPr lang="en-001" sz="2400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7F4535-248C-45E2-BAE1-7752B21BB04F}"/>
              </a:ext>
            </a:extLst>
          </p:cNvPr>
          <p:cNvGrpSpPr/>
          <p:nvPr/>
        </p:nvGrpSpPr>
        <p:grpSpPr>
          <a:xfrm>
            <a:off x="507407" y="3470866"/>
            <a:ext cx="5449192" cy="895396"/>
            <a:chOff x="340242" y="267536"/>
            <a:chExt cx="5449192" cy="895396"/>
          </a:xfrm>
        </p:grpSpPr>
        <p:pic>
          <p:nvPicPr>
            <p:cNvPr id="6" name="Picture 5" descr="A close up of a logo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567A5CEE-12FB-4ACF-AB64-13F62F20F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772" y="267536"/>
              <a:ext cx="5105662" cy="89539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9C713A3-D8A6-4735-9014-7C8B092C7087}"/>
                </a:ext>
              </a:extLst>
            </p:cNvPr>
            <p:cNvCxnSpPr>
              <a:cxnSpLocks/>
            </p:cNvCxnSpPr>
            <p:nvPr/>
          </p:nvCxnSpPr>
          <p:spPr>
            <a:xfrm>
              <a:off x="340242" y="352600"/>
              <a:ext cx="0" cy="68291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C47714-DBAB-41F0-83C7-5E2520E7B019}"/>
              </a:ext>
            </a:extLst>
          </p:cNvPr>
          <p:cNvGrpSpPr/>
          <p:nvPr/>
        </p:nvGrpSpPr>
        <p:grpSpPr>
          <a:xfrm>
            <a:off x="507407" y="2506572"/>
            <a:ext cx="6071524" cy="908097"/>
            <a:chOff x="340242" y="1217986"/>
            <a:chExt cx="6071524" cy="908097"/>
          </a:xfrm>
        </p:grpSpPr>
        <p:pic>
          <p:nvPicPr>
            <p:cNvPr id="8" name="Picture 7" descr="A screenshot of a cell phone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EDC94E5E-EE2C-4C0B-8415-E886B443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772" y="1217986"/>
              <a:ext cx="5727994" cy="90809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AFD7C8C-C37E-4D7B-9252-0A0A9E5EB134}"/>
                </a:ext>
              </a:extLst>
            </p:cNvPr>
            <p:cNvCxnSpPr>
              <a:cxnSpLocks/>
            </p:cNvCxnSpPr>
            <p:nvPr/>
          </p:nvCxnSpPr>
          <p:spPr>
            <a:xfrm>
              <a:off x="340242" y="1289273"/>
              <a:ext cx="0" cy="68291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E6AF0D-7827-4602-803E-C25B8D0604BE}"/>
              </a:ext>
            </a:extLst>
          </p:cNvPr>
          <p:cNvGrpSpPr/>
          <p:nvPr/>
        </p:nvGrpSpPr>
        <p:grpSpPr>
          <a:xfrm>
            <a:off x="507407" y="326183"/>
            <a:ext cx="6207688" cy="2101958"/>
            <a:chOff x="343786" y="2223168"/>
            <a:chExt cx="6207688" cy="2101958"/>
          </a:xfrm>
        </p:grpSpPr>
        <p:pic>
          <p:nvPicPr>
            <p:cNvPr id="4" name="Picture 3" descr="A screenshot of a cell phone&#10;&#10;Description automatically generated">
              <a:hlinkClick r:id="rId8"/>
              <a:extLst>
                <a:ext uri="{FF2B5EF4-FFF2-40B4-BE49-F238E27FC236}">
                  <a16:creationId xmlns:a16="http://schemas.microsoft.com/office/drawing/2014/main" id="{133227BF-C29A-4FFC-A13A-63C1730C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772" y="2223168"/>
              <a:ext cx="5867702" cy="210195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0CAE1C-389C-4553-AD0E-DDA11912308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6" y="2312531"/>
              <a:ext cx="0" cy="68291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64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726" y="447188"/>
            <a:ext cx="6152273" cy="155941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에이전시의 가치</a:t>
            </a:r>
          </a:p>
        </p:txBody>
      </p:sp>
      <p:graphicFrame>
        <p:nvGraphicFramePr>
          <p:cNvPr id="10" name="내용 개체 틀 2" descr="아이콘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9332" y="2222500"/>
          <a:ext cx="517399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4732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 위치</a:t>
            </a:r>
          </a:p>
        </p:txBody>
      </p:sp>
      <p:graphicFrame>
        <p:nvGraphicFramePr>
          <p:cNvPr id="11" name="내용 개체 틀 2" descr="아이콘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/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69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615" y="5562020"/>
            <a:ext cx="7388771" cy="77776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계절근로자제로는 여전히 부족한 </a:t>
            </a:r>
            <a:r>
              <a:rPr lang="en-US" altLang="ko-KR" dirty="0"/>
              <a:t>1</a:t>
            </a:r>
            <a:r>
              <a:rPr lang="ko-KR" altLang="en-US" dirty="0"/>
              <a:t>차 산업 노동력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F03B5E"/>
                </a:solidFill>
              </a:rPr>
              <a:t>꾸준히 증가하는</a:t>
            </a:r>
            <a:r>
              <a:rPr lang="en-US" altLang="ko-KR" dirty="0">
                <a:solidFill>
                  <a:srgbClr val="F03B5E"/>
                </a:solidFill>
              </a:rPr>
              <a:t> </a:t>
            </a:r>
            <a:r>
              <a:rPr lang="ko-KR" altLang="en-US" dirty="0">
                <a:solidFill>
                  <a:srgbClr val="F03B5E"/>
                </a:solidFill>
              </a:rPr>
              <a:t>제주도내 외국인 등록자와 계절근로자제의 한계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652804-DA7D-4A88-A737-88CBBFB0C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08837"/>
              </p:ext>
            </p:extLst>
          </p:nvPr>
        </p:nvGraphicFramePr>
        <p:xfrm>
          <a:off x="1336718" y="757271"/>
          <a:ext cx="9341792" cy="3446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2026">
                  <a:extLst>
                    <a:ext uri="{9D8B030D-6E8A-4147-A177-3AD203B41FA5}">
                      <a16:colId xmlns:a16="http://schemas.microsoft.com/office/drawing/2014/main" val="3176508237"/>
                    </a:ext>
                  </a:extLst>
                </a:gridCol>
                <a:gridCol w="1765738">
                  <a:extLst>
                    <a:ext uri="{9D8B030D-6E8A-4147-A177-3AD203B41FA5}">
                      <a16:colId xmlns:a16="http://schemas.microsoft.com/office/drawing/2014/main" val="3519816182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3570597724"/>
                    </a:ext>
                  </a:extLst>
                </a:gridCol>
              </a:tblGrid>
              <a:tr h="3446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인력 부족</a:t>
                      </a:r>
                      <a:endParaRPr lang="en-US" altLang="ko-KR" sz="6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1</a:t>
                      </a:r>
                      <a:r>
                        <a:rPr lang="ko-KR" altLang="en-US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차 산업</a:t>
                      </a:r>
                      <a:endParaRPr lang="ko-KR" alt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600" b="0" dirty="0">
                          <a:solidFill>
                            <a:schemeClr val="tx1"/>
                          </a:solidFill>
                        </a:rPr>
                        <a:t>vs.</a:t>
                      </a:r>
                      <a:endParaRPr lang="ko-KR" altLang="en-US" sz="6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 err="1">
                          <a:solidFill>
                            <a:schemeClr val="tx1"/>
                          </a:solidFill>
                        </a:rPr>
                        <a:t>증가하는</a:t>
                      </a:r>
                      <a:r>
                        <a:rPr lang="ko-KR" altLang="en-US" sz="6600" dirty="0" err="1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외국인</a:t>
                      </a:r>
                      <a:endParaRPr lang="ko-KR" altLang="en-US" sz="6600" dirty="0">
                        <a:solidFill>
                          <a:srgbClr val="F03B5E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37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92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: 1</a:t>
            </a:r>
            <a:r>
              <a:rPr lang="ko-KR" altLang="en-US" sz="4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차산업</a:t>
            </a:r>
            <a:r>
              <a:rPr lang="ko-KR" altLang="en-US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외국인근로자 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166160-2707-744D-9727-8458F6A5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206" y="3129687"/>
            <a:ext cx="1407349" cy="14073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7539C4-A162-F040-A1D2-738EAB29C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07" y="2757649"/>
            <a:ext cx="2151425" cy="2151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CAA7D9-39D4-3742-BD5D-7F2976AD3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91" y="2827290"/>
            <a:ext cx="2012142" cy="201214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00ED73-ACC5-634A-AB8A-AEE2899971AD}"/>
              </a:ext>
            </a:extLst>
          </p:cNvPr>
          <p:cNvSpPr/>
          <p:nvPr/>
        </p:nvSpPr>
        <p:spPr>
          <a:xfrm>
            <a:off x="810001" y="2348572"/>
            <a:ext cx="1853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사용되는 데이터</a:t>
            </a:r>
            <a:endParaRPr lang="en-US" altLang="ko-KR" dirty="0"/>
          </a:p>
          <a:p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65DE33-F5CD-4455-B377-A6043A845BC4}"/>
              </a:ext>
            </a:extLst>
          </p:cNvPr>
          <p:cNvSpPr/>
          <p:nvPr/>
        </p:nvSpPr>
        <p:spPr>
          <a:xfrm>
            <a:off x="893967" y="5289663"/>
            <a:ext cx="31053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경제활동별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 내 총생산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제주도 내 </a:t>
            </a:r>
            <a:r>
              <a:rPr lang="en-US" altLang="ko-KR" dirty="0">
                <a:solidFill>
                  <a:srgbClr val="F03B5E"/>
                </a:solidFill>
              </a:rPr>
              <a:t>1</a:t>
            </a:r>
            <a:r>
              <a:rPr lang="ko-KR" altLang="en-US" dirty="0">
                <a:solidFill>
                  <a:srgbClr val="F03B5E"/>
                </a:solidFill>
              </a:rPr>
              <a:t>차 산업 비중 확인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149A0F-0437-45B1-8FD3-A316EF665B46}"/>
              </a:ext>
            </a:extLst>
          </p:cNvPr>
          <p:cNvSpPr/>
          <p:nvPr/>
        </p:nvSpPr>
        <p:spPr>
          <a:xfrm>
            <a:off x="4821244" y="5151163"/>
            <a:ext cx="41415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행정시별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세대 및 인구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별 농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임가 인구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종사자수 증감 추이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B1A27-E0E0-4E41-90BB-4F89FFA317E8}"/>
              </a:ext>
            </a:extLst>
          </p:cNvPr>
          <p:cNvSpPr/>
          <p:nvPr/>
        </p:nvSpPr>
        <p:spPr>
          <a:xfrm>
            <a:off x="8496946" y="5289662"/>
            <a:ext cx="35495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 농가인구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 시도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종사자 고령화 정도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950244-01D8-44F9-AB5E-B580B469901D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사용되는 데이터</a:t>
            </a:r>
          </a:p>
        </p:txBody>
      </p:sp>
    </p:spTree>
    <p:extLst>
      <p:ext uri="{BB962C8B-B14F-4D97-AF65-F5344CB8AC3E}">
        <p14:creationId xmlns:p14="http://schemas.microsoft.com/office/powerpoint/2010/main" val="324018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: </a:t>
            </a:r>
            <a:r>
              <a:rPr lang="en-US" altLang="ko-KR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36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차산업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외국인근로자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CAA161-4D54-694A-916A-15C0148F54C4}"/>
              </a:ext>
            </a:extLst>
          </p:cNvPr>
          <p:cNvSpPr/>
          <p:nvPr/>
        </p:nvSpPr>
        <p:spPr>
          <a:xfrm>
            <a:off x="3871982" y="3950570"/>
            <a:ext cx="40932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외국인 주민 현황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.csv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한국국적을 가지지 않은 자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.csv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외국인근로자 성별, 연령, 국적별 분포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690C72-2A0E-4F4B-8935-AE2ACF8EC607}"/>
              </a:ext>
            </a:extLst>
          </p:cNvPr>
          <p:cNvGrpSpPr/>
          <p:nvPr/>
        </p:nvGrpSpPr>
        <p:grpSpPr>
          <a:xfrm>
            <a:off x="586033" y="3624699"/>
            <a:ext cx="3165010" cy="1631741"/>
            <a:chOff x="2238263" y="3106515"/>
            <a:chExt cx="3165010" cy="163174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8203221-11A2-C941-9D85-DC6D9888C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7739" y="3106515"/>
              <a:ext cx="1685534" cy="163174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99FB715-0F4F-284F-AE32-3B8FDB71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8263" y="3182851"/>
              <a:ext cx="1358537" cy="1422400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8E1D1B-5C69-6146-BF19-0F2A64729D08}"/>
              </a:ext>
            </a:extLst>
          </p:cNvPr>
          <p:cNvSpPr/>
          <p:nvPr/>
        </p:nvSpPr>
        <p:spPr>
          <a:xfrm>
            <a:off x="3871982" y="2625056"/>
            <a:ext cx="3263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 주민 현황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외국인주민</a:t>
            </a:r>
            <a:r>
              <a:rPr lang="en-US" altLang="ko-KR" dirty="0">
                <a:solidFill>
                  <a:srgbClr val="F03B5E"/>
                </a:solidFill>
              </a:rPr>
              <a:t> &amp;</a:t>
            </a:r>
            <a:r>
              <a:rPr lang="ko-KR" altLang="en-US" dirty="0">
                <a:solidFill>
                  <a:srgbClr val="F03B5E"/>
                </a:solidFill>
              </a:rPr>
              <a:t> 근로자수 추이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59A27-D4EC-4B43-BCF7-4157CF51B67A}"/>
              </a:ext>
            </a:extLst>
          </p:cNvPr>
          <p:cNvSpPr/>
          <p:nvPr/>
        </p:nvSpPr>
        <p:spPr>
          <a:xfrm>
            <a:off x="3897813" y="5688658"/>
            <a:ext cx="4093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읍면동별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세대 및 인구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제주도 내 외국인 주거지역 분포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C31990-30C2-494D-9E58-C7CDF54F02F6}"/>
              </a:ext>
            </a:extLst>
          </p:cNvPr>
          <p:cNvSpPr/>
          <p:nvPr/>
        </p:nvSpPr>
        <p:spPr>
          <a:xfrm>
            <a:off x="8506351" y="4765328"/>
            <a:ext cx="35255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구직 시 경험한 어려움의 원인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이민자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외국인만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외국인 근로자의 구직 경로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D1571BB-6032-6A4C-A39E-079ABEFA3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971" y="2901250"/>
            <a:ext cx="1422400" cy="1422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CB2C57-5011-42D0-8C8C-0949A1D88B4E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사용되는 데이터</a:t>
            </a:r>
          </a:p>
        </p:txBody>
      </p:sp>
    </p:spTree>
    <p:extLst>
      <p:ext uri="{BB962C8B-B14F-4D97-AF65-F5344CB8AC3E}">
        <p14:creationId xmlns:p14="http://schemas.microsoft.com/office/powerpoint/2010/main" val="153039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2015~2017 </a:t>
            </a:r>
            <a:r>
              <a:rPr lang="ko-KR" altLang="en-US" sz="2000" dirty="0">
                <a:solidFill>
                  <a:schemeClr val="bg1"/>
                </a:solidFill>
              </a:rPr>
              <a:t>도내 업종별 총생산금액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BA16B8-FD2E-4135-8855-6C4AE4A380E5}"/>
              </a:ext>
            </a:extLst>
          </p:cNvPr>
          <p:cNvGrpSpPr/>
          <p:nvPr/>
        </p:nvGrpSpPr>
        <p:grpSpPr>
          <a:xfrm>
            <a:off x="585788" y="2502979"/>
            <a:ext cx="5615797" cy="4107655"/>
            <a:chOff x="655607" y="2518913"/>
            <a:chExt cx="5577366" cy="4011283"/>
          </a:xfrm>
        </p:grpSpPr>
        <p:pic>
          <p:nvPicPr>
            <p:cNvPr id="11" name="그림 2">
              <a:extLst>
                <a:ext uri="{FF2B5EF4-FFF2-40B4-BE49-F238E27FC236}">
                  <a16:creationId xmlns:a16="http://schemas.microsoft.com/office/drawing/2014/main" id="{92118E7E-E24F-4EB8-B7F4-C52707929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7"/>
            <a:stretch/>
          </p:blipFill>
          <p:spPr>
            <a:xfrm>
              <a:off x="655607" y="2518913"/>
              <a:ext cx="5577366" cy="4011283"/>
            </a:xfrm>
            <a:prstGeom prst="rect">
              <a:avLst/>
            </a:prstGeom>
          </p:spPr>
        </p:pic>
        <p:sp>
          <p:nvSpPr>
            <p:cNvPr id="15" name="직사각형 5">
              <a:extLst>
                <a:ext uri="{FF2B5EF4-FFF2-40B4-BE49-F238E27FC236}">
                  <a16:creationId xmlns:a16="http://schemas.microsoft.com/office/drawing/2014/main" id="{44E846FE-60D7-4DC5-8AEC-7A08E446A3CE}"/>
                </a:ext>
              </a:extLst>
            </p:cNvPr>
            <p:cNvSpPr/>
            <p:nvPr/>
          </p:nvSpPr>
          <p:spPr>
            <a:xfrm>
              <a:off x="3190906" y="3359854"/>
              <a:ext cx="161117" cy="2743785"/>
            </a:xfrm>
            <a:prstGeom prst="rect">
              <a:avLst/>
            </a:prstGeom>
            <a:solidFill>
              <a:srgbClr val="F14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6">
              <a:extLst>
                <a:ext uri="{FF2B5EF4-FFF2-40B4-BE49-F238E27FC236}">
                  <a16:creationId xmlns:a16="http://schemas.microsoft.com/office/drawing/2014/main" id="{A80907BA-B80D-46B0-9081-B76AE631C80D}"/>
                </a:ext>
              </a:extLst>
            </p:cNvPr>
            <p:cNvSpPr/>
            <p:nvPr/>
          </p:nvSpPr>
          <p:spPr>
            <a:xfrm>
              <a:off x="3331145" y="3196759"/>
              <a:ext cx="146470" cy="2906880"/>
            </a:xfrm>
            <a:prstGeom prst="rect">
              <a:avLst/>
            </a:prstGeom>
            <a:solidFill>
              <a:srgbClr val="E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7">
              <a:extLst>
                <a:ext uri="{FF2B5EF4-FFF2-40B4-BE49-F238E27FC236}">
                  <a16:creationId xmlns:a16="http://schemas.microsoft.com/office/drawing/2014/main" id="{B7FD9628-22A5-4B32-90FB-B15A66A49DAC}"/>
                </a:ext>
              </a:extLst>
            </p:cNvPr>
            <p:cNvSpPr/>
            <p:nvPr/>
          </p:nvSpPr>
          <p:spPr>
            <a:xfrm>
              <a:off x="3477615" y="3100387"/>
              <a:ext cx="146470" cy="3003251"/>
            </a:xfrm>
            <a:prstGeom prst="rect">
              <a:avLst/>
            </a:prstGeom>
            <a:solidFill>
              <a:srgbClr val="C1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7148940" y="3465300"/>
            <a:ext cx="457448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도내에서 </a:t>
            </a:r>
            <a:r>
              <a:rPr lang="en-US" altLang="ko-KR" sz="2000" dirty="0"/>
              <a:t>1</a:t>
            </a:r>
            <a:r>
              <a:rPr lang="ko-KR" altLang="en-US" sz="2000" dirty="0"/>
              <a:t>차 산업의 총생산금액은 </a:t>
            </a:r>
            <a:endParaRPr lang="en-US" altLang="ko-KR" sz="2000" dirty="0"/>
          </a:p>
          <a:p>
            <a:pPr algn="r"/>
            <a:r>
              <a:rPr lang="ko-KR" altLang="en-US" sz="2800" dirty="0">
                <a:solidFill>
                  <a:srgbClr val="F03B5E"/>
                </a:solidFill>
              </a:rPr>
              <a:t>세 번째  </a:t>
            </a:r>
            <a:endParaRPr lang="en-US" altLang="ko-KR" sz="2800" dirty="0">
              <a:solidFill>
                <a:srgbClr val="F03B5E"/>
              </a:solidFill>
            </a:endParaRPr>
          </a:p>
          <a:p>
            <a:pPr algn="r"/>
            <a:endParaRPr lang="en-US" altLang="ko-KR" sz="2800" dirty="0">
              <a:solidFill>
                <a:srgbClr val="F03B5E"/>
              </a:solidFill>
            </a:endParaRPr>
          </a:p>
          <a:p>
            <a:pPr algn="r"/>
            <a:r>
              <a:rPr lang="en-US" altLang="ko-KR" sz="2000" dirty="0"/>
              <a:t>2017</a:t>
            </a:r>
            <a:r>
              <a:rPr lang="ko-KR" altLang="en-US" sz="2000" dirty="0"/>
              <a:t>년 기준</a:t>
            </a:r>
            <a:r>
              <a:rPr lang="en-US" altLang="ko-KR" sz="2000" dirty="0"/>
              <a:t>, </a:t>
            </a:r>
          </a:p>
          <a:p>
            <a:pPr algn="r"/>
            <a:r>
              <a:rPr lang="en-US" altLang="ko-KR" sz="2000" dirty="0">
                <a:solidFill>
                  <a:srgbClr val="F03B5E"/>
                </a:solidFill>
              </a:rPr>
              <a:t>GRDP</a:t>
            </a:r>
            <a:r>
              <a:rPr lang="ko-KR" altLang="en-US" sz="2000" dirty="0">
                <a:solidFill>
                  <a:srgbClr val="F03B5E"/>
                </a:solidFill>
              </a:rPr>
              <a:t> 비중은 </a:t>
            </a:r>
            <a:r>
              <a:rPr lang="en-US" altLang="ko-KR" sz="2800" dirty="0">
                <a:solidFill>
                  <a:srgbClr val="F03B5E"/>
                </a:solidFill>
              </a:rPr>
              <a:t>9.78</a:t>
            </a:r>
            <a:r>
              <a:rPr lang="ko-KR" altLang="en-US" sz="2800" dirty="0">
                <a:solidFill>
                  <a:srgbClr val="F03B5E"/>
                </a:solidFill>
              </a:rPr>
              <a:t> </a:t>
            </a:r>
            <a:r>
              <a:rPr lang="en-US" altLang="ko-KR" sz="2800" dirty="0">
                <a:solidFill>
                  <a:srgbClr val="F03B5E"/>
                </a:solidFill>
              </a:rPr>
              <a:t>%</a:t>
            </a:r>
            <a:endParaRPr lang="ko-KR" altLang="en-US" sz="2000" dirty="0">
              <a:solidFill>
                <a:srgbClr val="F03B5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경제활동별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지역내총생산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3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4810681" y="1422931"/>
            <a:ext cx="738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2013~2018 </a:t>
            </a:r>
            <a:r>
              <a:rPr lang="ko-KR" altLang="en-US" sz="2000" dirty="0">
                <a:solidFill>
                  <a:schemeClr val="bg1"/>
                </a:solidFill>
              </a:rPr>
              <a:t>도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내 농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·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어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·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임업 종사자 가구수 및 인구대비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·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·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4" descr="테이블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979BC3D8-1C67-4563-B3AD-EAB0E08C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80" y="2584728"/>
            <a:ext cx="2288514" cy="1696494"/>
          </a:xfrm>
          <a:prstGeom prst="rect">
            <a:avLst/>
          </a:prstGeom>
        </p:spPr>
      </p:pic>
      <p:pic>
        <p:nvPicPr>
          <p:cNvPr id="18" name="그림 6" descr="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9B8B03F-560A-4DBC-A0C9-F944FC33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80" y="4819672"/>
            <a:ext cx="2288514" cy="1692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62B8A-7B3B-41A4-8C85-9EDA7D3B4115}"/>
              </a:ext>
            </a:extLst>
          </p:cNvPr>
          <p:cNvSpPr txBox="1"/>
          <p:nvPr/>
        </p:nvSpPr>
        <p:spPr>
          <a:xfrm>
            <a:off x="906218" y="2184988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농업 종사 가구수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2B8E2-31C5-410D-B379-6374A877C56F}"/>
              </a:ext>
            </a:extLst>
          </p:cNvPr>
          <p:cNvSpPr txBox="1"/>
          <p:nvPr/>
        </p:nvSpPr>
        <p:spPr>
          <a:xfrm>
            <a:off x="551646" y="4438498"/>
            <a:ext cx="4613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농업 종사자 비율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CD93C2F-7219-46B6-BE3F-E1B351A2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12" descr="그리기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07C5E9EE-9824-465A-A0C0-D1258F84A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80" y="2580752"/>
            <a:ext cx="2288514" cy="17044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E543C3-7957-48C5-90B7-287242B646F2}"/>
              </a:ext>
            </a:extLst>
          </p:cNvPr>
          <p:cNvSpPr txBox="1"/>
          <p:nvPr/>
        </p:nvSpPr>
        <p:spPr>
          <a:xfrm>
            <a:off x="4581168" y="2184315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어업 종사 가구수</a:t>
            </a:r>
          </a:p>
        </p:txBody>
      </p:sp>
      <p:pic>
        <p:nvPicPr>
          <p:cNvPr id="19" name="그림 10">
            <a:extLst>
              <a:ext uri="{FF2B5EF4-FFF2-40B4-BE49-F238E27FC236}">
                <a16:creationId xmlns:a16="http://schemas.microsoft.com/office/drawing/2014/main" id="{D29E4B80-833F-4090-8AE9-40C7B1E87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68" y="4827572"/>
            <a:ext cx="2288514" cy="1684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59565E-70FB-4588-BD9D-95B5DD993A5D}"/>
              </a:ext>
            </a:extLst>
          </p:cNvPr>
          <p:cNvSpPr txBox="1"/>
          <p:nvPr/>
        </p:nvSpPr>
        <p:spPr>
          <a:xfrm>
            <a:off x="4253986" y="4438498"/>
            <a:ext cx="4558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어업 종사자 비율</a:t>
            </a:r>
          </a:p>
        </p:txBody>
      </p:sp>
      <p:pic>
        <p:nvPicPr>
          <p:cNvPr id="21" name="그림 4" descr="테이블, 그리기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34D126A9-FF5A-4A0B-B1D6-06C3DD2F1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579" y="2576523"/>
            <a:ext cx="2311955" cy="1708698"/>
          </a:xfrm>
          <a:prstGeom prst="rect">
            <a:avLst/>
          </a:prstGeom>
        </p:spPr>
      </p:pic>
      <p:pic>
        <p:nvPicPr>
          <p:cNvPr id="22" name="그림 10">
            <a:extLst>
              <a:ext uri="{FF2B5EF4-FFF2-40B4-BE49-F238E27FC236}">
                <a16:creationId xmlns:a16="http://schemas.microsoft.com/office/drawing/2014/main" id="{5FD43867-ACB2-487F-A474-C9B281794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79" y="4838010"/>
            <a:ext cx="2262825" cy="16732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A9F98A-36C7-44CB-B005-66B182492CFF}"/>
              </a:ext>
            </a:extLst>
          </p:cNvPr>
          <p:cNvSpPr txBox="1"/>
          <p:nvPr/>
        </p:nvSpPr>
        <p:spPr>
          <a:xfrm>
            <a:off x="8043952" y="4445142"/>
            <a:ext cx="462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임업 종사자 비율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8353C-6516-4FAC-9892-0921A904C228}"/>
              </a:ext>
            </a:extLst>
          </p:cNvPr>
          <p:cNvSpPr txBox="1"/>
          <p:nvPr/>
        </p:nvSpPr>
        <p:spPr>
          <a:xfrm>
            <a:off x="8406650" y="2182455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임업 종사 가구수</a:t>
            </a:r>
          </a:p>
        </p:txBody>
      </p:sp>
    </p:spTree>
    <p:extLst>
      <p:ext uri="{BB962C8B-B14F-4D97-AF65-F5344CB8AC3E}">
        <p14:creationId xmlns:p14="http://schemas.microsoft.com/office/powerpoint/2010/main" val="1388299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2012~2017 </a:t>
            </a:r>
            <a:r>
              <a:rPr lang="ko-KR" altLang="en-US" sz="2000" dirty="0">
                <a:solidFill>
                  <a:schemeClr val="bg1"/>
                </a:solidFill>
              </a:rPr>
              <a:t>제주도 고령화 추이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432703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고령인구비율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78DB714-AE75-4D80-82EE-F815A00E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고령화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4" descr="남자이(가) 표시된 사진&#10;&#10;매우 높은 신뢰도로 생성된 설명">
            <a:extLst>
              <a:ext uri="{FF2B5EF4-FFF2-40B4-BE49-F238E27FC236}">
                <a16:creationId xmlns:a16="http://schemas.microsoft.com/office/drawing/2014/main" id="{02468E8D-F2CB-4A5D-ADEC-BEC5EBA9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5" y="2861468"/>
            <a:ext cx="4741652" cy="3463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2177C6-1F10-4002-9C69-400D6CE3F77C}"/>
              </a:ext>
            </a:extLst>
          </p:cNvPr>
          <p:cNvSpPr txBox="1"/>
          <p:nvPr/>
        </p:nvSpPr>
        <p:spPr>
          <a:xfrm>
            <a:off x="1478785" y="2465765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2012~2017</a:t>
            </a:r>
            <a:r>
              <a:rPr lang="ko-KR" altLang="en-US" sz="1600" b="1" dirty="0"/>
              <a:t>년 제주도 인구 고령화 추이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7507B-8E39-4833-B059-42F0DD44236B}"/>
              </a:ext>
            </a:extLst>
          </p:cNvPr>
          <p:cNvSpPr txBox="1"/>
          <p:nvPr/>
        </p:nvSpPr>
        <p:spPr>
          <a:xfrm>
            <a:off x="6681954" y="2465765"/>
            <a:ext cx="477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2012~2017</a:t>
            </a:r>
            <a:r>
              <a:rPr lang="ko-KR" altLang="en-US" sz="1600" b="1" dirty="0"/>
              <a:t>년 제주도 농</a:t>
            </a:r>
            <a:r>
              <a:rPr lang="en-US" altLang="ko-KR" sz="1600" b="1" dirty="0"/>
              <a:t>·</a:t>
            </a:r>
            <a:r>
              <a:rPr lang="ko-KR" altLang="en-US" sz="1600" b="1" dirty="0"/>
              <a:t>어업 종사자 고령화 추이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CEC22-9225-451D-886B-1FB84CCAE08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3F6525-1F33-411D-A57E-26438627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621" y="2861468"/>
            <a:ext cx="3543264" cy="34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인용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사용자 지정 1">
      <a:majorFont>
        <a:latin typeface="에스코어 드림 9 Black"/>
        <a:ea typeface="에스코어 드림 9 Black"/>
        <a:cs typeface=""/>
      </a:majorFont>
      <a:minorFont>
        <a:latin typeface="에스코어 드림 7 ExtraBold"/>
        <a:ea typeface="에스코어 드림 7 ExtraBold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DB075-32D3-45D6-B446-788704F8FD25}">
  <ds:schemaRefs>
    <ds:schemaRef ds:uri="16c05727-aa75-4e4a-9b5f-8a80a1165891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1851</Words>
  <Application>Microsoft Office PowerPoint</Application>
  <PresentationFormat>와이드스크린</PresentationFormat>
  <Paragraphs>373</Paragraphs>
  <Slides>31</Slides>
  <Notes>29</Notes>
  <HiddenSlides>4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Wingdings</vt:lpstr>
      <vt:lpstr>Arial</vt:lpstr>
      <vt:lpstr>에스코어 드림 4 Regular</vt:lpstr>
      <vt:lpstr>Wingdings 2</vt:lpstr>
      <vt:lpstr>에스코어 드림 6 Bold</vt:lpstr>
      <vt:lpstr>에스코어 드림 7 ExtraBold</vt:lpstr>
      <vt:lpstr>에스코어 드림 9 Black</vt:lpstr>
      <vt:lpstr>에스코어 드림 5 Medium</vt:lpstr>
      <vt:lpstr>인용</vt:lpstr>
      <vt:lpstr>제주도 1차 산업 및 외국인 근로자 현황</vt:lpstr>
      <vt:lpstr>목차</vt:lpstr>
      <vt:lpstr>1 문제 정의</vt:lpstr>
      <vt:lpstr>PowerPoint 프레젠테이션</vt:lpstr>
      <vt:lpstr>2 분석과정 : 1차산업 외국인근로자 </vt:lpstr>
      <vt:lpstr>2 분석과정 : 1차산업 외국인근로자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  <vt:lpstr>PowerPoint 프레젠테이션</vt:lpstr>
      <vt:lpstr>참고 자료 및 도구</vt:lpstr>
      <vt:lpstr>자사 에이전시의 가치</vt:lpstr>
      <vt:lpstr>자사 에이전시 위치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2019-12-12T07:32:44Z</dcterms:created>
  <dcterms:modified xsi:type="dcterms:W3CDTF">2019-12-23T05:42:54Z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